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8" r:id="rId3"/>
    <p:sldId id="259" r:id="rId4"/>
    <p:sldId id="260" r:id="rId5"/>
    <p:sldId id="261" r:id="rId6"/>
    <p:sldId id="262" r:id="rId7"/>
    <p:sldId id="303" r:id="rId8"/>
    <p:sldId id="265" r:id="rId9"/>
    <p:sldId id="264" r:id="rId10"/>
    <p:sldId id="324" r:id="rId11"/>
    <p:sldId id="325" r:id="rId12"/>
    <p:sldId id="326" r:id="rId13"/>
    <p:sldId id="288" r:id="rId14"/>
    <p:sldId id="290" r:id="rId15"/>
    <p:sldId id="291" r:id="rId16"/>
    <p:sldId id="341" r:id="rId17"/>
    <p:sldId id="327" r:id="rId18"/>
    <p:sldId id="328" r:id="rId19"/>
    <p:sldId id="332" r:id="rId20"/>
    <p:sldId id="292" r:id="rId21"/>
    <p:sldId id="312" r:id="rId22"/>
    <p:sldId id="315" r:id="rId23"/>
    <p:sldId id="316" r:id="rId24"/>
    <p:sldId id="365" r:id="rId25"/>
    <p:sldId id="366" r:id="rId26"/>
    <p:sldId id="318" r:id="rId27"/>
    <p:sldId id="319" r:id="rId28"/>
    <p:sldId id="320" r:id="rId29"/>
    <p:sldId id="334" r:id="rId30"/>
    <p:sldId id="333" r:id="rId31"/>
    <p:sldId id="335" r:id="rId32"/>
    <p:sldId id="336" r:id="rId33"/>
    <p:sldId id="337" r:id="rId34"/>
    <p:sldId id="338" r:id="rId35"/>
    <p:sldId id="339" r:id="rId36"/>
    <p:sldId id="340" r:id="rId37"/>
    <p:sldId id="342" r:id="rId38"/>
    <p:sldId id="343" r:id="rId39"/>
    <p:sldId id="344" r:id="rId40"/>
    <p:sldId id="345" r:id="rId41"/>
    <p:sldId id="347" r:id="rId42"/>
    <p:sldId id="348" r:id="rId43"/>
    <p:sldId id="346" r:id="rId44"/>
    <p:sldId id="349" r:id="rId45"/>
    <p:sldId id="350" r:id="rId46"/>
    <p:sldId id="351" r:id="rId47"/>
    <p:sldId id="368" r:id="rId48"/>
    <p:sldId id="354" r:id="rId49"/>
    <p:sldId id="359" r:id="rId50"/>
    <p:sldId id="355" r:id="rId51"/>
    <p:sldId id="358" r:id="rId52"/>
    <p:sldId id="356" r:id="rId53"/>
    <p:sldId id="369" r:id="rId54"/>
    <p:sldId id="367" r:id="rId55"/>
    <p:sldId id="360" r:id="rId56"/>
    <p:sldId id="372" r:id="rId57"/>
    <p:sldId id="374" r:id="rId58"/>
    <p:sldId id="373" r:id="rId59"/>
    <p:sldId id="361" r:id="rId60"/>
    <p:sldId id="362" r:id="rId61"/>
    <p:sldId id="363" r:id="rId62"/>
    <p:sldId id="370" r:id="rId63"/>
    <p:sldId id="371" r:id="rId64"/>
    <p:sldId id="270" r:id="rId65"/>
    <p:sldId id="382" r:id="rId66"/>
    <p:sldId id="375" r:id="rId67"/>
    <p:sldId id="376" r:id="rId68"/>
    <p:sldId id="377" r:id="rId69"/>
    <p:sldId id="378" r:id="rId70"/>
    <p:sldId id="379" r:id="rId71"/>
    <p:sldId id="330" r:id="rId7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20" autoAdjust="0"/>
  </p:normalViewPr>
  <p:slideViewPr>
    <p:cSldViewPr snapToGrid="0">
      <p:cViewPr varScale="1">
        <p:scale>
          <a:sx n="63" d="100"/>
          <a:sy n="63" d="100"/>
        </p:scale>
        <p:origin x="76" y="160"/>
      </p:cViewPr>
      <p:guideLst>
        <p:guide orient="horz" pos="2160"/>
        <p:guide pos="3840"/>
      </p:guideLst>
    </p:cSldViewPr>
  </p:slideViewPr>
  <p:outlineViewPr>
    <p:cViewPr>
      <p:scale>
        <a:sx n="33" d="100"/>
        <a:sy n="33" d="100"/>
      </p:scale>
      <p:origin x="0" y="-20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E822-6381-4865-AAEC-3307F1EF1D93}" type="datetimeFigureOut">
              <a:rPr lang="it-IT" smtClean="0"/>
              <a:pPr/>
              <a:t>11/12/2016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FE5B1-0BE5-4906-A0CF-68AC2DC3261A}" type="slidenum">
              <a:rPr lang="it-IT" smtClean="0"/>
              <a:pPr/>
              <a:t>‹N›</a:t>
            </a:fld>
            <a:endParaRPr lang="it-IT"/>
          </a:p>
        </p:txBody>
      </p:sp>
    </p:spTree>
    <p:extLst>
      <p:ext uri="{BB962C8B-B14F-4D97-AF65-F5344CB8AC3E}">
        <p14:creationId xmlns:p14="http://schemas.microsoft.com/office/powerpoint/2010/main" val="804788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1</a:t>
            </a:fld>
            <a:endParaRPr lang="it-IT"/>
          </a:p>
        </p:txBody>
      </p:sp>
    </p:spTree>
    <p:extLst>
      <p:ext uri="{BB962C8B-B14F-4D97-AF65-F5344CB8AC3E}">
        <p14:creationId xmlns:p14="http://schemas.microsoft.com/office/powerpoint/2010/main" val="3542116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9"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48549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fontAlgn="base"/>
            <a:r>
              <a:rPr lang="it-IT" sz="1200" b="0" i="0" kern="1200" dirty="0">
                <a:solidFill>
                  <a:schemeClr val="tx1"/>
                </a:solidFill>
                <a:effectLst/>
                <a:latin typeface="+mn-lt"/>
                <a:ea typeface="+mn-ea"/>
                <a:cs typeface="+mn-cs"/>
              </a:rPr>
              <a:t>Sul pin 13</a:t>
            </a:r>
            <a:r>
              <a:rPr lang="it-IT" sz="1200" b="0" i="0" kern="1200" baseline="0" dirty="0">
                <a:solidFill>
                  <a:schemeClr val="tx1"/>
                </a:solidFill>
                <a:effectLst/>
                <a:latin typeface="+mn-lt"/>
                <a:ea typeface="+mn-ea"/>
                <a:cs typeface="+mn-cs"/>
              </a:rPr>
              <a:t> è già incorporata una resistenza, perciò non è necessario inserirla.</a:t>
            </a:r>
            <a:endParaRPr lang="it-IT" sz="1200" b="0" i="0" kern="1200" dirty="0">
              <a:solidFill>
                <a:schemeClr val="tx1"/>
              </a:solidFill>
              <a:effectLst/>
              <a:latin typeface="+mn-lt"/>
              <a:ea typeface="+mn-ea"/>
              <a:cs typeface="+mn-cs"/>
            </a:endParaRPr>
          </a:p>
          <a:p>
            <a:pPr fontAlgn="base"/>
            <a:r>
              <a:rPr lang="it-IT" sz="1200" b="0" i="0" kern="1200" dirty="0">
                <a:solidFill>
                  <a:schemeClr val="tx1"/>
                </a:solidFill>
                <a:effectLst/>
                <a:latin typeface="+mn-lt"/>
                <a:ea typeface="+mn-ea"/>
                <a:cs typeface="+mn-cs"/>
              </a:rPr>
              <a:t>La corrente di esercizio per pilotare un diodo LED oscilla tra i 15 e i 20 </a:t>
            </a:r>
            <a:r>
              <a:rPr lang="it-IT" sz="1200" b="0" i="0" kern="1200" dirty="0" err="1">
                <a:solidFill>
                  <a:schemeClr val="tx1"/>
                </a:solidFill>
                <a:effectLst/>
                <a:latin typeface="+mn-lt"/>
                <a:ea typeface="+mn-ea"/>
                <a:cs typeface="+mn-cs"/>
              </a:rPr>
              <a:t>mA.</a:t>
            </a:r>
            <a:endParaRPr lang="it-IT" sz="1200" b="0" i="0" kern="1200" dirty="0">
              <a:solidFill>
                <a:schemeClr val="tx1"/>
              </a:solidFill>
              <a:effectLst/>
              <a:latin typeface="+mn-lt"/>
              <a:ea typeface="+mn-ea"/>
              <a:cs typeface="+mn-cs"/>
            </a:endParaRPr>
          </a:p>
          <a:p>
            <a:pPr fontAlgn="base"/>
            <a:r>
              <a:rPr lang="it-IT" sz="1200" b="0" i="0" kern="1200" dirty="0">
                <a:solidFill>
                  <a:schemeClr val="tx1"/>
                </a:solidFill>
                <a:effectLst/>
                <a:latin typeface="+mn-lt"/>
                <a:ea typeface="+mn-ea"/>
                <a:cs typeface="+mn-cs"/>
              </a:rPr>
              <a:t>La caduta di tensione ai capi del LED varia in funzione del colore:</a:t>
            </a:r>
          </a:p>
          <a:p>
            <a:pPr fontAlgn="base"/>
            <a:r>
              <a:rPr lang="it-IT" sz="1200" b="0" i="0" kern="1200" dirty="0">
                <a:solidFill>
                  <a:schemeClr val="tx1"/>
                </a:solidFill>
                <a:effectLst/>
                <a:latin typeface="+mn-lt"/>
                <a:ea typeface="+mn-ea"/>
                <a:cs typeface="+mn-cs"/>
              </a:rPr>
              <a:t>colore rosso: 1,8 V</a:t>
            </a:r>
          </a:p>
          <a:p>
            <a:pPr fontAlgn="base"/>
            <a:r>
              <a:rPr lang="it-IT" sz="1200" b="0" i="0" kern="1200" dirty="0">
                <a:solidFill>
                  <a:schemeClr val="tx1"/>
                </a:solidFill>
                <a:effectLst/>
                <a:latin typeface="+mn-lt"/>
                <a:ea typeface="+mn-ea"/>
                <a:cs typeface="+mn-cs"/>
              </a:rPr>
              <a:t>colore giallo: 1,9 V</a:t>
            </a:r>
          </a:p>
          <a:p>
            <a:pPr fontAlgn="base"/>
            <a:r>
              <a:rPr lang="it-IT" sz="1200" b="0" i="0" kern="1200" dirty="0">
                <a:solidFill>
                  <a:schemeClr val="tx1"/>
                </a:solidFill>
                <a:effectLst/>
                <a:latin typeface="+mn-lt"/>
                <a:ea typeface="+mn-ea"/>
                <a:cs typeface="+mn-cs"/>
              </a:rPr>
              <a:t>colore verde: 2,0 V</a:t>
            </a:r>
          </a:p>
          <a:p>
            <a:pPr fontAlgn="base"/>
            <a:r>
              <a:rPr lang="it-IT" sz="1200" b="0" i="0" kern="1200" dirty="0">
                <a:solidFill>
                  <a:schemeClr val="tx1"/>
                </a:solidFill>
                <a:effectLst/>
                <a:latin typeface="+mn-lt"/>
                <a:ea typeface="+mn-ea"/>
                <a:cs typeface="+mn-cs"/>
              </a:rPr>
              <a:t>colore arancio: 2,0 V</a:t>
            </a:r>
          </a:p>
          <a:p>
            <a:pPr fontAlgn="base"/>
            <a:r>
              <a:rPr lang="it-IT" sz="1200" b="0" i="0" kern="1200" dirty="0">
                <a:solidFill>
                  <a:schemeClr val="tx1"/>
                </a:solidFill>
                <a:effectLst/>
                <a:latin typeface="+mn-lt"/>
                <a:ea typeface="+mn-ea"/>
                <a:cs typeface="+mn-cs"/>
              </a:rPr>
              <a:t>colore blu: 3,0 V</a:t>
            </a:r>
          </a:p>
          <a:p>
            <a:pPr fontAlgn="base"/>
            <a:r>
              <a:rPr lang="it-IT" sz="1200" b="0" i="0" kern="1200" dirty="0">
                <a:solidFill>
                  <a:schemeClr val="tx1"/>
                </a:solidFill>
                <a:effectLst/>
                <a:latin typeface="+mn-lt"/>
                <a:ea typeface="+mn-ea"/>
                <a:cs typeface="+mn-cs"/>
              </a:rPr>
              <a:t>colore bianco: 3,0 V</a:t>
            </a:r>
          </a:p>
          <a:p>
            <a:pPr fontAlgn="base"/>
            <a:r>
              <a:rPr lang="it-IT" sz="1200" b="0" i="0" kern="1200" dirty="0">
                <a:solidFill>
                  <a:schemeClr val="tx1"/>
                </a:solidFill>
                <a:effectLst/>
                <a:latin typeface="+mn-lt"/>
                <a:ea typeface="+mn-ea"/>
                <a:cs typeface="+mn-cs"/>
              </a:rPr>
              <a:t>Per calcolare la resistenza R in serie :</a:t>
            </a:r>
          </a:p>
          <a:p>
            <a:pPr fontAlgn="base"/>
            <a:r>
              <a:rPr lang="it-IT" sz="1200" b="0" i="0" kern="1200" dirty="0">
                <a:solidFill>
                  <a:schemeClr val="tx1"/>
                </a:solidFill>
                <a:effectLst/>
                <a:latin typeface="+mn-lt"/>
                <a:ea typeface="+mn-ea"/>
                <a:cs typeface="+mn-cs"/>
              </a:rPr>
              <a:t>R = (</a:t>
            </a:r>
            <a:r>
              <a:rPr lang="it-IT" sz="1200" b="0" i="0" kern="1200" dirty="0" err="1">
                <a:solidFill>
                  <a:schemeClr val="tx1"/>
                </a:solidFill>
                <a:effectLst/>
                <a:latin typeface="+mn-lt"/>
                <a:ea typeface="+mn-ea"/>
                <a:cs typeface="+mn-cs"/>
              </a:rPr>
              <a:t>Vpin</a:t>
            </a:r>
            <a:r>
              <a:rPr lang="it-IT" sz="1200" b="0" i="0" kern="1200" dirty="0">
                <a:solidFill>
                  <a:schemeClr val="tx1"/>
                </a:solidFill>
                <a:effectLst/>
                <a:latin typeface="+mn-lt"/>
                <a:ea typeface="+mn-ea"/>
                <a:cs typeface="+mn-cs"/>
              </a:rPr>
              <a:t> – V)/I</a:t>
            </a:r>
          </a:p>
          <a:p>
            <a:pPr fontAlgn="base"/>
            <a:r>
              <a:rPr lang="it-IT" sz="1200" b="0" i="0" kern="1200" dirty="0">
                <a:solidFill>
                  <a:schemeClr val="tx1"/>
                </a:solidFill>
                <a:effectLst/>
                <a:latin typeface="+mn-lt"/>
                <a:ea typeface="+mn-ea"/>
                <a:cs typeface="+mn-cs"/>
              </a:rPr>
              <a:t>dove R e la resistenza da inserire, </a:t>
            </a:r>
            <a:r>
              <a:rPr lang="it-IT" sz="1200" b="0" i="0" kern="1200" dirty="0" err="1">
                <a:solidFill>
                  <a:schemeClr val="tx1"/>
                </a:solidFill>
                <a:effectLst/>
                <a:latin typeface="+mn-lt"/>
                <a:ea typeface="+mn-ea"/>
                <a:cs typeface="+mn-cs"/>
              </a:rPr>
              <a:t>Vpin</a:t>
            </a:r>
            <a:r>
              <a:rPr lang="it-IT" sz="1200" b="0" i="0" kern="1200" dirty="0">
                <a:solidFill>
                  <a:schemeClr val="tx1"/>
                </a:solidFill>
                <a:effectLst/>
                <a:latin typeface="+mn-lt"/>
                <a:ea typeface="+mn-ea"/>
                <a:cs typeface="+mn-cs"/>
              </a:rPr>
              <a:t> la tensione nella situazione di valore logico “1” (+5V), V la caduta di tensione ai capi del diodo LED, I la corrente.</a:t>
            </a:r>
          </a:p>
          <a:p>
            <a:pPr fontAlgn="base"/>
            <a:r>
              <a:rPr lang="it-IT" sz="1200" b="0" i="0" kern="1200" dirty="0">
                <a:solidFill>
                  <a:schemeClr val="tx1"/>
                </a:solidFill>
                <a:effectLst/>
                <a:latin typeface="+mn-lt"/>
                <a:ea typeface="+mn-ea"/>
                <a:cs typeface="+mn-cs"/>
              </a:rPr>
              <a:t>Esempio</a:t>
            </a:r>
            <a:r>
              <a:rPr lang="it-IT" sz="1200" b="0" i="0" kern="1200" baseline="0" dirty="0">
                <a:solidFill>
                  <a:schemeClr val="tx1"/>
                </a:solidFill>
                <a:effectLst/>
                <a:latin typeface="+mn-lt"/>
                <a:ea typeface="+mn-ea"/>
                <a:cs typeface="+mn-cs"/>
              </a:rPr>
              <a:t> con </a:t>
            </a:r>
            <a:r>
              <a:rPr lang="it-IT" sz="1200" b="0" i="0" kern="1200" dirty="0">
                <a:solidFill>
                  <a:schemeClr val="tx1"/>
                </a:solidFill>
                <a:effectLst/>
                <a:latin typeface="+mn-lt"/>
                <a:ea typeface="+mn-ea"/>
                <a:cs typeface="+mn-cs"/>
              </a:rPr>
              <a:t>diodo LED rosso;</a:t>
            </a:r>
          </a:p>
          <a:p>
            <a:pPr fontAlgn="base"/>
            <a:r>
              <a:rPr lang="it-IT" sz="1200" b="0" i="0" kern="1200" dirty="0">
                <a:solidFill>
                  <a:schemeClr val="tx1"/>
                </a:solidFill>
                <a:effectLst/>
                <a:latin typeface="+mn-lt"/>
                <a:ea typeface="+mn-ea"/>
                <a:cs typeface="+mn-cs"/>
              </a:rPr>
              <a:t>la tensione sui pin digitali quando siamo nella condizione di “ALTO” (oppure 1 o in altro modo ON) è pari a circa +5V</a:t>
            </a:r>
          </a:p>
          <a:p>
            <a:pPr fontAlgn="base"/>
            <a:r>
              <a:rPr lang="it-IT" sz="1200" b="0" i="0" kern="1200" dirty="0">
                <a:solidFill>
                  <a:schemeClr val="tx1"/>
                </a:solidFill>
                <a:effectLst/>
                <a:latin typeface="+mn-lt"/>
                <a:ea typeface="+mn-ea"/>
                <a:cs typeface="+mn-cs"/>
              </a:rPr>
              <a:t>la corrente di esercizio del led è di circa 20 </a:t>
            </a:r>
            <a:r>
              <a:rPr lang="it-IT" sz="1200" b="0" i="0" kern="1200" dirty="0" err="1">
                <a:solidFill>
                  <a:schemeClr val="tx1"/>
                </a:solidFill>
                <a:effectLst/>
                <a:latin typeface="+mn-lt"/>
                <a:ea typeface="+mn-ea"/>
                <a:cs typeface="+mn-cs"/>
              </a:rPr>
              <a:t>mA</a:t>
            </a:r>
            <a:endParaRPr lang="it-IT" sz="1200" b="0" i="0" kern="1200" dirty="0">
              <a:solidFill>
                <a:schemeClr val="tx1"/>
              </a:solidFill>
              <a:effectLst/>
              <a:latin typeface="+mn-lt"/>
              <a:ea typeface="+mn-ea"/>
              <a:cs typeface="+mn-cs"/>
            </a:endParaRPr>
          </a:p>
          <a:p>
            <a:pPr fontAlgn="base"/>
            <a:r>
              <a:rPr lang="it-IT" sz="1200" b="0" i="0" kern="1200" dirty="0">
                <a:solidFill>
                  <a:schemeClr val="tx1"/>
                </a:solidFill>
                <a:effectLst/>
                <a:latin typeface="+mn-lt"/>
                <a:ea typeface="+mn-ea"/>
                <a:cs typeface="+mn-cs"/>
              </a:rPr>
              <a:t>Il valore della resistenza serie sarà:</a:t>
            </a:r>
          </a:p>
          <a:p>
            <a:pPr fontAlgn="base"/>
            <a:r>
              <a:rPr lang="it-IT" sz="1200" b="0" i="0" kern="1200" dirty="0">
                <a:solidFill>
                  <a:schemeClr val="tx1"/>
                </a:solidFill>
                <a:effectLst/>
                <a:latin typeface="+mn-lt"/>
                <a:ea typeface="+mn-ea"/>
                <a:cs typeface="+mn-cs"/>
              </a:rPr>
              <a:t>R = (5 – 1,8)/0,02 = 160 Ohm</a:t>
            </a:r>
          </a:p>
          <a:p>
            <a:pPr fontAlgn="base"/>
            <a:r>
              <a:rPr lang="it-IT" sz="1200" b="0" i="0" kern="1200" dirty="0">
                <a:solidFill>
                  <a:schemeClr val="tx1"/>
                </a:solidFill>
                <a:effectLst/>
                <a:latin typeface="+mn-lt"/>
                <a:ea typeface="+mn-ea"/>
                <a:cs typeface="+mn-cs"/>
              </a:rPr>
              <a:t>160 Ohm non è un valore commerciale, il primo valore disponibile è 180 Ohm e il successivo è 220 Ohm.</a:t>
            </a:r>
          </a:p>
          <a:p>
            <a:pPr fontAlgn="base"/>
            <a:r>
              <a:rPr lang="it-IT" sz="1200" b="0" i="0" kern="1200" dirty="0">
                <a:solidFill>
                  <a:schemeClr val="tx1"/>
                </a:solidFill>
                <a:effectLst/>
                <a:latin typeface="+mn-lt"/>
                <a:ea typeface="+mn-ea"/>
                <a:cs typeface="+mn-cs"/>
              </a:rPr>
              <a:t>Per valori superiori fino ad 1 </a:t>
            </a:r>
            <a:r>
              <a:rPr lang="it-IT" sz="1200" b="0" i="0" kern="1200" dirty="0" err="1">
                <a:solidFill>
                  <a:schemeClr val="tx1"/>
                </a:solidFill>
                <a:effectLst/>
                <a:latin typeface="+mn-lt"/>
                <a:ea typeface="+mn-ea"/>
                <a:cs typeface="+mn-cs"/>
              </a:rPr>
              <a:t>KOhm</a:t>
            </a:r>
            <a:r>
              <a:rPr lang="it-IT" sz="1200" b="0" i="0" kern="1200" dirty="0">
                <a:solidFill>
                  <a:schemeClr val="tx1"/>
                </a:solidFill>
                <a:effectLst/>
                <a:latin typeface="+mn-lt"/>
                <a:ea typeface="+mn-ea"/>
                <a:cs typeface="+mn-cs"/>
              </a:rPr>
              <a:t> il diodo LED funziona senza alcun problema, ovviamente per valori più elevati di resistenza il diodo avrà una luminosità inferiore.</a:t>
            </a:r>
          </a:p>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38</a:t>
            </a:fld>
            <a:endParaRPr lang="it-IT"/>
          </a:p>
        </p:txBody>
      </p:sp>
    </p:spTree>
    <p:extLst>
      <p:ext uri="{BB962C8B-B14F-4D97-AF65-F5344CB8AC3E}">
        <p14:creationId xmlns:p14="http://schemas.microsoft.com/office/powerpoint/2010/main" val="351414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39</a:t>
            </a:fld>
            <a:endParaRPr lang="it-IT"/>
          </a:p>
        </p:txBody>
      </p:sp>
    </p:spTree>
    <p:extLst>
      <p:ext uri="{BB962C8B-B14F-4D97-AF65-F5344CB8AC3E}">
        <p14:creationId xmlns:p14="http://schemas.microsoft.com/office/powerpoint/2010/main" val="420166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48</a:t>
            </a:fld>
            <a:endParaRPr lang="it-IT"/>
          </a:p>
        </p:txBody>
      </p:sp>
    </p:spTree>
    <p:extLst>
      <p:ext uri="{BB962C8B-B14F-4D97-AF65-F5344CB8AC3E}">
        <p14:creationId xmlns:p14="http://schemas.microsoft.com/office/powerpoint/2010/main" val="114422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49</a:t>
            </a:fld>
            <a:endParaRPr lang="it-IT"/>
          </a:p>
        </p:txBody>
      </p:sp>
    </p:spTree>
    <p:extLst>
      <p:ext uri="{BB962C8B-B14F-4D97-AF65-F5344CB8AC3E}">
        <p14:creationId xmlns:p14="http://schemas.microsoft.com/office/powerpoint/2010/main" val="1958484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50</a:t>
            </a:fld>
            <a:endParaRPr lang="it-IT"/>
          </a:p>
        </p:txBody>
      </p:sp>
    </p:spTree>
    <p:extLst>
      <p:ext uri="{BB962C8B-B14F-4D97-AF65-F5344CB8AC3E}">
        <p14:creationId xmlns:p14="http://schemas.microsoft.com/office/powerpoint/2010/main" val="3428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51</a:t>
            </a:fld>
            <a:endParaRPr lang="it-IT"/>
          </a:p>
        </p:txBody>
      </p:sp>
    </p:spTree>
    <p:extLst>
      <p:ext uri="{BB962C8B-B14F-4D97-AF65-F5344CB8AC3E}">
        <p14:creationId xmlns:p14="http://schemas.microsoft.com/office/powerpoint/2010/main" val="89424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52</a:t>
            </a:fld>
            <a:endParaRPr lang="it-IT"/>
          </a:p>
        </p:txBody>
      </p:sp>
    </p:spTree>
    <p:extLst>
      <p:ext uri="{BB962C8B-B14F-4D97-AF65-F5344CB8AC3E}">
        <p14:creationId xmlns:p14="http://schemas.microsoft.com/office/powerpoint/2010/main" val="153084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53</a:t>
            </a:fld>
            <a:endParaRPr lang="it-IT"/>
          </a:p>
        </p:txBody>
      </p:sp>
    </p:spTree>
    <p:extLst>
      <p:ext uri="{BB962C8B-B14F-4D97-AF65-F5344CB8AC3E}">
        <p14:creationId xmlns:p14="http://schemas.microsoft.com/office/powerpoint/2010/main" val="419184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55</a:t>
            </a:fld>
            <a:endParaRPr lang="it-IT"/>
          </a:p>
        </p:txBody>
      </p:sp>
    </p:spTree>
    <p:extLst>
      <p:ext uri="{BB962C8B-B14F-4D97-AF65-F5344CB8AC3E}">
        <p14:creationId xmlns:p14="http://schemas.microsoft.com/office/powerpoint/2010/main" val="111807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7"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830390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56</a:t>
            </a:fld>
            <a:endParaRPr lang="it-IT"/>
          </a:p>
        </p:txBody>
      </p:sp>
    </p:spTree>
    <p:extLst>
      <p:ext uri="{BB962C8B-B14F-4D97-AF65-F5344CB8AC3E}">
        <p14:creationId xmlns:p14="http://schemas.microsoft.com/office/powerpoint/2010/main" val="65850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58</a:t>
            </a:fld>
            <a:endParaRPr lang="it-IT"/>
          </a:p>
        </p:txBody>
      </p:sp>
    </p:spTree>
    <p:extLst>
      <p:ext uri="{BB962C8B-B14F-4D97-AF65-F5344CB8AC3E}">
        <p14:creationId xmlns:p14="http://schemas.microsoft.com/office/powerpoint/2010/main" val="635964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59</a:t>
            </a:fld>
            <a:endParaRPr lang="it-IT"/>
          </a:p>
        </p:txBody>
      </p:sp>
    </p:spTree>
    <p:extLst>
      <p:ext uri="{BB962C8B-B14F-4D97-AF65-F5344CB8AC3E}">
        <p14:creationId xmlns:p14="http://schemas.microsoft.com/office/powerpoint/2010/main" val="3548125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60</a:t>
            </a:fld>
            <a:endParaRPr lang="it-IT"/>
          </a:p>
        </p:txBody>
      </p:sp>
    </p:spTree>
    <p:extLst>
      <p:ext uri="{BB962C8B-B14F-4D97-AF65-F5344CB8AC3E}">
        <p14:creationId xmlns:p14="http://schemas.microsoft.com/office/powerpoint/2010/main" val="67111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61</a:t>
            </a:fld>
            <a:endParaRPr lang="it-IT"/>
          </a:p>
        </p:txBody>
      </p:sp>
    </p:spTree>
    <p:extLst>
      <p:ext uri="{BB962C8B-B14F-4D97-AF65-F5344CB8AC3E}">
        <p14:creationId xmlns:p14="http://schemas.microsoft.com/office/powerpoint/2010/main" val="573064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62</a:t>
            </a:fld>
            <a:endParaRPr lang="it-IT"/>
          </a:p>
        </p:txBody>
      </p:sp>
    </p:spTree>
    <p:extLst>
      <p:ext uri="{BB962C8B-B14F-4D97-AF65-F5344CB8AC3E}">
        <p14:creationId xmlns:p14="http://schemas.microsoft.com/office/powerpoint/2010/main" val="1091390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63</a:t>
            </a:fld>
            <a:endParaRPr lang="it-IT"/>
          </a:p>
        </p:txBody>
      </p:sp>
    </p:spTree>
    <p:extLst>
      <p:ext uri="{BB962C8B-B14F-4D97-AF65-F5344CB8AC3E}">
        <p14:creationId xmlns:p14="http://schemas.microsoft.com/office/powerpoint/2010/main" val="1364407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7"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804351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67</a:t>
            </a:fld>
            <a:endParaRPr lang="it-IT"/>
          </a:p>
        </p:txBody>
      </p:sp>
    </p:spTree>
    <p:extLst>
      <p:ext uri="{BB962C8B-B14F-4D97-AF65-F5344CB8AC3E}">
        <p14:creationId xmlns:p14="http://schemas.microsoft.com/office/powerpoint/2010/main" val="1189638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68</a:t>
            </a:fld>
            <a:endParaRPr lang="it-IT"/>
          </a:p>
        </p:txBody>
      </p:sp>
    </p:spTree>
    <p:extLst>
      <p:ext uri="{BB962C8B-B14F-4D97-AF65-F5344CB8AC3E}">
        <p14:creationId xmlns:p14="http://schemas.microsoft.com/office/powerpoint/2010/main" val="28262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1"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582857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69</a:t>
            </a:fld>
            <a:endParaRPr lang="it-IT"/>
          </a:p>
        </p:txBody>
      </p:sp>
    </p:spTree>
    <p:extLst>
      <p:ext uri="{BB962C8B-B14F-4D97-AF65-F5344CB8AC3E}">
        <p14:creationId xmlns:p14="http://schemas.microsoft.com/office/powerpoint/2010/main" val="2600992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A6FE5B1-0BE5-4906-A0CF-68AC2DC3261A}" type="slidenum">
              <a:rPr lang="it-IT" smtClean="0"/>
              <a:pPr/>
              <a:t>70</a:t>
            </a:fld>
            <a:endParaRPr lang="it-IT"/>
          </a:p>
        </p:txBody>
      </p:sp>
    </p:spTree>
    <p:extLst>
      <p:ext uri="{BB962C8B-B14F-4D97-AF65-F5344CB8AC3E}">
        <p14:creationId xmlns:p14="http://schemas.microsoft.com/office/powerpoint/2010/main" val="42997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5"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dirty="0">
              <a:latin typeface="Times New Roman" panose="02020603050405020304" pitchFamily="18" charset="0"/>
            </a:endParaRPr>
          </a:p>
        </p:txBody>
      </p:sp>
    </p:spTree>
    <p:extLst>
      <p:ext uri="{BB962C8B-B14F-4D97-AF65-F5344CB8AC3E}">
        <p14:creationId xmlns:p14="http://schemas.microsoft.com/office/powerpoint/2010/main" val="3492746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9"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636644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7"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3149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2404416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9"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91492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a:xfrm>
            <a:off x="490538" y="1027113"/>
            <a:ext cx="6578600" cy="370046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9" name="Rectangle 2"/>
          <p:cNvSpPr>
            <a:spLocks noGrp="1" noChangeArrowheads="1"/>
          </p:cNvSpPr>
          <p:nvPr>
            <p:ph type="body" idx="1"/>
          </p:nvPr>
        </p:nvSpPr>
        <p:spPr>
          <a:xfrm>
            <a:off x="1169988" y="5086350"/>
            <a:ext cx="5226050" cy="41068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2070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7AD31FD2-9D16-454E-A42C-E093BF264E7B}" type="datetime1">
              <a:rPr lang="it-IT" smtClean="0"/>
              <a:pPr/>
              <a:t>11/12/2016</a:t>
            </a:fld>
            <a:endParaRPr lang="it-IT"/>
          </a:p>
        </p:txBody>
      </p:sp>
      <p:sp>
        <p:nvSpPr>
          <p:cNvPr id="5" name="Segnaposto piè di pagina 4"/>
          <p:cNvSpPr>
            <a:spLocks noGrp="1"/>
          </p:cNvSpPr>
          <p:nvPr>
            <p:ph type="ftr" sz="quarter" idx="11"/>
          </p:nvPr>
        </p:nvSpPr>
        <p:spPr/>
        <p:txBody>
          <a:bodyPr/>
          <a:lstStyle/>
          <a:p>
            <a:r>
              <a:rPr lang="pt-BR"/>
              <a:t>A.S. 16-17 Classe 4G - M. L. Silva</a:t>
            </a:r>
            <a:endParaRPr lang="it-IT"/>
          </a:p>
        </p:txBody>
      </p:sp>
      <p:sp>
        <p:nvSpPr>
          <p:cNvPr id="6" name="Segnaposto numero diapositiva 5"/>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674587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020B1B2-1B37-42D6-85A3-EBF8271BF9EB}" type="datetime1">
              <a:rPr lang="it-IT" smtClean="0"/>
              <a:pPr/>
              <a:t>11/12/2016</a:t>
            </a:fld>
            <a:endParaRPr lang="it-IT"/>
          </a:p>
        </p:txBody>
      </p:sp>
      <p:sp>
        <p:nvSpPr>
          <p:cNvPr id="5" name="Segnaposto piè di pagina 4"/>
          <p:cNvSpPr>
            <a:spLocks noGrp="1"/>
          </p:cNvSpPr>
          <p:nvPr>
            <p:ph type="ftr" sz="quarter" idx="11"/>
          </p:nvPr>
        </p:nvSpPr>
        <p:spPr/>
        <p:txBody>
          <a:bodyPr/>
          <a:lstStyle/>
          <a:p>
            <a:r>
              <a:rPr lang="pt-BR"/>
              <a:t>A.S. 16-17 Classe 4G - M. L. Silva</a:t>
            </a:r>
            <a:endParaRPr lang="it-IT"/>
          </a:p>
        </p:txBody>
      </p:sp>
      <p:sp>
        <p:nvSpPr>
          <p:cNvPr id="6" name="Segnaposto numero diapositiva 5"/>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10746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AA497A4-532C-4C5F-817E-651EFEE118DC}" type="datetime1">
              <a:rPr lang="it-IT" smtClean="0"/>
              <a:pPr/>
              <a:t>11/12/2016</a:t>
            </a:fld>
            <a:endParaRPr lang="it-IT"/>
          </a:p>
        </p:txBody>
      </p:sp>
      <p:sp>
        <p:nvSpPr>
          <p:cNvPr id="5" name="Segnaposto piè di pagina 4"/>
          <p:cNvSpPr>
            <a:spLocks noGrp="1"/>
          </p:cNvSpPr>
          <p:nvPr>
            <p:ph type="ftr" sz="quarter" idx="11"/>
          </p:nvPr>
        </p:nvSpPr>
        <p:spPr/>
        <p:txBody>
          <a:bodyPr/>
          <a:lstStyle/>
          <a:p>
            <a:r>
              <a:rPr lang="pt-BR"/>
              <a:t>A.S. 16-17 Classe 4G - M. L. Silva</a:t>
            </a:r>
            <a:endParaRPr lang="it-IT"/>
          </a:p>
        </p:txBody>
      </p:sp>
      <p:sp>
        <p:nvSpPr>
          <p:cNvPr id="6" name="Segnaposto numero diapositiva 5"/>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89701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a:xfrm>
            <a:off x="896641" y="504053"/>
            <a:ext cx="10408319" cy="1143480"/>
          </a:xfrm>
        </p:spPr>
        <p:txBody>
          <a:bodyPr/>
          <a:lstStyle/>
          <a:p>
            <a:r>
              <a:rPr lang="it-IT"/>
              <a:t>Fare clic per modificare lo stile del titolo</a:t>
            </a:r>
          </a:p>
        </p:txBody>
      </p:sp>
      <p:sp>
        <p:nvSpPr>
          <p:cNvPr id="3" name="Rectangle 8"/>
          <p:cNvSpPr>
            <a:spLocks noGrp="1" noChangeArrowheads="1"/>
          </p:cNvSpPr>
          <p:nvPr>
            <p:ph type="ftr" idx="10"/>
          </p:nvPr>
        </p:nvSpPr>
        <p:spPr>
          <a:ln/>
        </p:spPr>
        <p:txBody>
          <a:bodyPr/>
          <a:lstStyle>
            <a:lvl1pPr>
              <a:defRPr/>
            </a:lvl1pPr>
          </a:lstStyle>
          <a:p>
            <a:pPr>
              <a:defRPr/>
            </a:pPr>
            <a:r>
              <a:rPr lang="pt-BR" altLang="it-IT"/>
              <a:t>A.S. 16-17 Classe 4G - M. L. Silva</a:t>
            </a:r>
            <a:endParaRPr lang="it-IT" altLang="it-IT"/>
          </a:p>
        </p:txBody>
      </p:sp>
    </p:spTree>
    <p:extLst>
      <p:ext uri="{BB962C8B-B14F-4D97-AF65-F5344CB8AC3E}">
        <p14:creationId xmlns:p14="http://schemas.microsoft.com/office/powerpoint/2010/main" val="125758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FF35B3CA-E0D8-4416-A619-E67DF71470C6}" type="datetime1">
              <a:rPr lang="it-IT" smtClean="0"/>
              <a:pPr/>
              <a:t>11/12/2016</a:t>
            </a:fld>
            <a:endParaRPr lang="it-IT"/>
          </a:p>
        </p:txBody>
      </p:sp>
      <p:sp>
        <p:nvSpPr>
          <p:cNvPr id="5" name="Segnaposto piè di pagina 4"/>
          <p:cNvSpPr>
            <a:spLocks noGrp="1"/>
          </p:cNvSpPr>
          <p:nvPr>
            <p:ph type="ftr" sz="quarter" idx="11"/>
          </p:nvPr>
        </p:nvSpPr>
        <p:spPr/>
        <p:txBody>
          <a:bodyPr/>
          <a:lstStyle/>
          <a:p>
            <a:r>
              <a:rPr lang="pt-BR"/>
              <a:t>A.S. 16-17 Classe 4G - M. L. Silva</a:t>
            </a:r>
            <a:endParaRPr lang="it-IT"/>
          </a:p>
        </p:txBody>
      </p:sp>
      <p:sp>
        <p:nvSpPr>
          <p:cNvPr id="6" name="Segnaposto numero diapositiva 5"/>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4958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0D3720DA-F21F-4492-92CC-056B43B04F1B}" type="datetime1">
              <a:rPr lang="it-IT" smtClean="0"/>
              <a:pPr/>
              <a:t>11/12/2016</a:t>
            </a:fld>
            <a:endParaRPr lang="it-IT"/>
          </a:p>
        </p:txBody>
      </p:sp>
      <p:sp>
        <p:nvSpPr>
          <p:cNvPr id="5" name="Segnaposto piè di pagina 4"/>
          <p:cNvSpPr>
            <a:spLocks noGrp="1"/>
          </p:cNvSpPr>
          <p:nvPr>
            <p:ph type="ftr" sz="quarter" idx="11"/>
          </p:nvPr>
        </p:nvSpPr>
        <p:spPr/>
        <p:txBody>
          <a:bodyPr/>
          <a:lstStyle/>
          <a:p>
            <a:r>
              <a:rPr lang="pt-BR"/>
              <a:t>A.S. 16-17 Classe 4G - M. L. Silva</a:t>
            </a:r>
            <a:endParaRPr lang="it-IT"/>
          </a:p>
        </p:txBody>
      </p:sp>
      <p:sp>
        <p:nvSpPr>
          <p:cNvPr id="6" name="Segnaposto numero diapositiva 5"/>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45416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9A4CCC7A-6399-4C77-8DF2-75EA46EF2DFD}" type="datetime1">
              <a:rPr lang="it-IT" smtClean="0"/>
              <a:pPr/>
              <a:t>11/12/2016</a:t>
            </a:fld>
            <a:endParaRPr lang="it-IT"/>
          </a:p>
        </p:txBody>
      </p:sp>
      <p:sp>
        <p:nvSpPr>
          <p:cNvPr id="6" name="Segnaposto piè di pagina 5"/>
          <p:cNvSpPr>
            <a:spLocks noGrp="1"/>
          </p:cNvSpPr>
          <p:nvPr>
            <p:ph type="ftr" sz="quarter" idx="11"/>
          </p:nvPr>
        </p:nvSpPr>
        <p:spPr/>
        <p:txBody>
          <a:bodyPr/>
          <a:lstStyle/>
          <a:p>
            <a:r>
              <a:rPr lang="pt-BR"/>
              <a:t>A.S. 16-17 Classe 4G - M. L. Silva</a:t>
            </a:r>
            <a:endParaRPr lang="it-IT"/>
          </a:p>
        </p:txBody>
      </p:sp>
      <p:sp>
        <p:nvSpPr>
          <p:cNvPr id="7" name="Segnaposto numero diapositiva 6"/>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16629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3119AB5F-0627-48CD-9736-FD3B4C7ACE6E}" type="datetime1">
              <a:rPr lang="it-IT" smtClean="0"/>
              <a:pPr/>
              <a:t>11/12/2016</a:t>
            </a:fld>
            <a:endParaRPr lang="it-IT"/>
          </a:p>
        </p:txBody>
      </p:sp>
      <p:sp>
        <p:nvSpPr>
          <p:cNvPr id="8" name="Segnaposto piè di pagina 7"/>
          <p:cNvSpPr>
            <a:spLocks noGrp="1"/>
          </p:cNvSpPr>
          <p:nvPr>
            <p:ph type="ftr" sz="quarter" idx="11"/>
          </p:nvPr>
        </p:nvSpPr>
        <p:spPr/>
        <p:txBody>
          <a:bodyPr/>
          <a:lstStyle/>
          <a:p>
            <a:r>
              <a:rPr lang="pt-BR"/>
              <a:t>A.S. 16-17 Classe 4G - M. L. Silva</a:t>
            </a:r>
            <a:endParaRPr lang="it-IT"/>
          </a:p>
        </p:txBody>
      </p:sp>
      <p:sp>
        <p:nvSpPr>
          <p:cNvPr id="9" name="Segnaposto numero diapositiva 8"/>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622270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AF136B19-5D3C-45E6-901D-7C32DEF1F71F}" type="datetime1">
              <a:rPr lang="it-IT" smtClean="0"/>
              <a:pPr/>
              <a:t>11/12/2016</a:t>
            </a:fld>
            <a:endParaRPr lang="it-IT"/>
          </a:p>
        </p:txBody>
      </p:sp>
      <p:sp>
        <p:nvSpPr>
          <p:cNvPr id="4" name="Segnaposto piè di pagina 3"/>
          <p:cNvSpPr>
            <a:spLocks noGrp="1"/>
          </p:cNvSpPr>
          <p:nvPr>
            <p:ph type="ftr" sz="quarter" idx="11"/>
          </p:nvPr>
        </p:nvSpPr>
        <p:spPr/>
        <p:txBody>
          <a:bodyPr/>
          <a:lstStyle/>
          <a:p>
            <a:r>
              <a:rPr lang="pt-BR"/>
              <a:t>A.S. 16-17 Classe 4G - M. L. Silva</a:t>
            </a:r>
            <a:endParaRPr lang="it-IT"/>
          </a:p>
        </p:txBody>
      </p:sp>
      <p:sp>
        <p:nvSpPr>
          <p:cNvPr id="5" name="Segnaposto numero diapositiva 4"/>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53861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568FC92-2C76-4D40-8B78-EC5696BF78ED}" type="datetime1">
              <a:rPr lang="it-IT" smtClean="0"/>
              <a:pPr/>
              <a:t>11/12/2016</a:t>
            </a:fld>
            <a:endParaRPr lang="it-IT"/>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4" name="Segnaposto numero diapositiva 3"/>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85377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060AE15A-0C59-4152-9F21-8CCE73122DCF}" type="datetime1">
              <a:rPr lang="it-IT" smtClean="0"/>
              <a:pPr/>
              <a:t>11/12/2016</a:t>
            </a:fld>
            <a:endParaRPr lang="it-IT"/>
          </a:p>
        </p:txBody>
      </p:sp>
      <p:sp>
        <p:nvSpPr>
          <p:cNvPr id="6" name="Segnaposto piè di pagina 5"/>
          <p:cNvSpPr>
            <a:spLocks noGrp="1"/>
          </p:cNvSpPr>
          <p:nvPr>
            <p:ph type="ftr" sz="quarter" idx="11"/>
          </p:nvPr>
        </p:nvSpPr>
        <p:spPr/>
        <p:txBody>
          <a:bodyPr/>
          <a:lstStyle/>
          <a:p>
            <a:r>
              <a:rPr lang="pt-BR"/>
              <a:t>A.S. 16-17 Classe 4G - M. L. Silva</a:t>
            </a:r>
            <a:endParaRPr lang="it-IT"/>
          </a:p>
        </p:txBody>
      </p:sp>
      <p:sp>
        <p:nvSpPr>
          <p:cNvPr id="7" name="Segnaposto numero diapositiva 6"/>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359954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3371E482-1B34-4E11-806C-1D9BB779E359}" type="datetime1">
              <a:rPr lang="it-IT" smtClean="0"/>
              <a:pPr/>
              <a:t>11/12/2016</a:t>
            </a:fld>
            <a:endParaRPr lang="it-IT"/>
          </a:p>
        </p:txBody>
      </p:sp>
      <p:sp>
        <p:nvSpPr>
          <p:cNvPr id="6" name="Segnaposto piè di pagina 5"/>
          <p:cNvSpPr>
            <a:spLocks noGrp="1"/>
          </p:cNvSpPr>
          <p:nvPr>
            <p:ph type="ftr" sz="quarter" idx="11"/>
          </p:nvPr>
        </p:nvSpPr>
        <p:spPr/>
        <p:txBody>
          <a:bodyPr/>
          <a:lstStyle/>
          <a:p>
            <a:r>
              <a:rPr lang="pt-BR"/>
              <a:t>A.S. 16-17 Classe 4G - M. L. Silva</a:t>
            </a:r>
            <a:endParaRPr lang="it-IT"/>
          </a:p>
        </p:txBody>
      </p:sp>
      <p:sp>
        <p:nvSpPr>
          <p:cNvPr id="7" name="Segnaposto numero diapositiva 6"/>
          <p:cNvSpPr>
            <a:spLocks noGrp="1"/>
          </p:cNvSpPr>
          <p:nvPr>
            <p:ph type="sldNum" sz="quarter" idx="12"/>
          </p:nvPr>
        </p:nvSpPr>
        <p:spPr/>
        <p:txBody>
          <a:bodyPr/>
          <a:lstStyle/>
          <a:p>
            <a:fld id="{567A01CB-5926-4374-BD14-C680C6F67C3E}" type="slidenum">
              <a:rPr lang="it-IT" smtClean="0"/>
              <a:pPr/>
              <a:t>‹N›</a:t>
            </a:fld>
            <a:endParaRPr lang="it-IT"/>
          </a:p>
        </p:txBody>
      </p:sp>
    </p:spTree>
    <p:extLst>
      <p:ext uri="{BB962C8B-B14F-4D97-AF65-F5344CB8AC3E}">
        <p14:creationId xmlns:p14="http://schemas.microsoft.com/office/powerpoint/2010/main" val="705013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BA031-1B8C-4FD0-B121-B924809F3CD5}" type="datetime1">
              <a:rPr lang="it-IT" smtClean="0"/>
              <a:pPr/>
              <a:t>11/12/2016</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A.S. 16-17 Classe 4G - M. L. Silva</a:t>
            </a:r>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A01CB-5926-4374-BD14-C680C6F67C3E}" type="slidenum">
              <a:rPr lang="it-IT" smtClean="0"/>
              <a:pPr/>
              <a:t>‹N›</a:t>
            </a:fld>
            <a:endParaRPr lang="it-IT"/>
          </a:p>
        </p:txBody>
      </p:sp>
    </p:spTree>
    <p:extLst>
      <p:ext uri="{BB962C8B-B14F-4D97-AF65-F5344CB8AC3E}">
        <p14:creationId xmlns:p14="http://schemas.microsoft.com/office/powerpoint/2010/main" val="477137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ircuits.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visualmicro.com/page/Arduino-Visual-Studio-Downloads.aspx" TargetMode="Externa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arduino.cc/en/Reference/HomePage"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3999" y="1122363"/>
            <a:ext cx="9478617" cy="1461811"/>
          </a:xfrm>
        </p:spPr>
        <p:txBody>
          <a:bodyPr/>
          <a:lstStyle/>
          <a:p>
            <a:r>
              <a:rPr lang="it-IT" dirty="0">
                <a:latin typeface="Arial" panose="020B0604020202020204" pitchFamily="34" charset="0"/>
                <a:cs typeface="Arial" panose="020B0604020202020204" pitchFamily="34" charset="0"/>
              </a:rPr>
              <a:t>Introduzione ai µ-controllori</a:t>
            </a:r>
          </a:p>
        </p:txBody>
      </p:sp>
      <p:sp>
        <p:nvSpPr>
          <p:cNvPr id="3" name="Sottotitolo 2"/>
          <p:cNvSpPr>
            <a:spLocks noGrp="1"/>
          </p:cNvSpPr>
          <p:nvPr>
            <p:ph type="subTitle" idx="1"/>
          </p:nvPr>
        </p:nvSpPr>
        <p:spPr/>
        <p:txBody>
          <a:bodyPr/>
          <a:lstStyle/>
          <a:p>
            <a:r>
              <a:rPr lang="it-IT" dirty="0"/>
              <a:t>La programmazione attraverso Arduino UNO</a:t>
            </a:r>
          </a:p>
          <a:p>
            <a:r>
              <a:rPr lang="it-IT" dirty="0"/>
              <a:t>Uso del simulatore di </a:t>
            </a:r>
            <a:r>
              <a:rPr lang="it-IT" dirty="0" err="1">
                <a:hlinkClick r:id="rId3"/>
              </a:rPr>
              <a:t>Circuits.io</a:t>
            </a:r>
            <a:endParaRPr lang="it-IT" dirty="0"/>
          </a:p>
        </p:txBody>
      </p:sp>
      <p:sp>
        <p:nvSpPr>
          <p:cNvPr id="4" name="Segnaposto piè di pagina 3"/>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577618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
          <p:cNvSpPr>
            <a:spLocks noGrp="1" noChangeArrowheads="1"/>
          </p:cNvSpPr>
          <p:nvPr>
            <p:ph type="title"/>
          </p:nvPr>
        </p:nvSpPr>
        <p:spPr>
          <a:xfrm>
            <a:off x="2206152" y="162738"/>
            <a:ext cx="7808500" cy="1062832"/>
          </a:xfrm>
        </p:spPr>
        <p:txBody>
          <a:bodyPr vert="horz" lIns="91440" tIns="10059"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Arduino UNO – in sintesi:</a:t>
            </a:r>
          </a:p>
        </p:txBody>
      </p:sp>
      <p:sp>
        <p:nvSpPr>
          <p:cNvPr id="7172" name="Text Box 2"/>
          <p:cNvSpPr txBox="1">
            <a:spLocks noChangeArrowheads="1"/>
          </p:cNvSpPr>
          <p:nvPr/>
        </p:nvSpPr>
        <p:spPr bwMode="auto">
          <a:xfrm>
            <a:off x="344557" y="1431234"/>
            <a:ext cx="11343860" cy="4925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431800" indent="-430213"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1587" indent="0">
              <a:defRPr/>
            </a:pPr>
            <a:r>
              <a:rPr lang="it-IT" sz="3200" dirty="0"/>
              <a:t>µcontrollore </a:t>
            </a:r>
            <a:r>
              <a:rPr lang="it-IT" sz="3200" b="1" dirty="0">
                <a:solidFill>
                  <a:srgbClr val="00B050"/>
                </a:solidFill>
                <a:effectLst>
                  <a:outerShdw blurRad="38100" dist="38100" dir="2700000" algn="tl">
                    <a:srgbClr val="C0C0C0"/>
                  </a:outerShdw>
                </a:effectLst>
              </a:rPr>
              <a:t>ATMEGA328</a:t>
            </a:r>
            <a:r>
              <a:rPr lang="it-IT" sz="3200" dirty="0"/>
              <a:t> a 16 MHz dotato di:</a:t>
            </a:r>
          </a:p>
          <a:p>
            <a:pPr marL="1587" indent="0">
              <a:defRPr/>
            </a:pPr>
            <a:endParaRPr lang="it-IT" sz="3200" dirty="0"/>
          </a:p>
          <a:p>
            <a:pPr marL="458787" indent="-457200">
              <a:buFont typeface="Arial" panose="020B0604020202020204" pitchFamily="34" charset="0"/>
              <a:buChar char="•"/>
              <a:defRPr/>
            </a:pPr>
            <a:r>
              <a:rPr lang="it-IT" sz="3200" dirty="0"/>
              <a:t> Memoria </a:t>
            </a:r>
            <a:r>
              <a:rPr lang="it-IT" sz="3200" b="1" dirty="0">
                <a:solidFill>
                  <a:srgbClr val="009900"/>
                </a:solidFill>
                <a:effectLst>
                  <a:outerShdw blurRad="38100" dist="38100" dir="2700000" algn="tl">
                    <a:srgbClr val="C0C0C0"/>
                  </a:outerShdw>
                </a:effectLst>
              </a:rPr>
              <a:t>SRAM</a:t>
            </a:r>
            <a:r>
              <a:rPr lang="it-IT" sz="3200" dirty="0"/>
              <a:t> 2KB </a:t>
            </a:r>
            <a:r>
              <a:rPr lang="it-IT" sz="2800" dirty="0"/>
              <a:t>(per i dati degli </a:t>
            </a:r>
            <a:r>
              <a:rPr lang="it-IT" sz="2800" dirty="0" err="1"/>
              <a:t>sketches</a:t>
            </a:r>
            <a:r>
              <a:rPr lang="it-IT" sz="2800" dirty="0"/>
              <a:t>); </a:t>
            </a:r>
            <a:endParaRPr lang="it-IT" sz="3200" dirty="0"/>
          </a:p>
          <a:p>
            <a:pPr>
              <a:spcBef>
                <a:spcPct val="50000"/>
              </a:spcBef>
              <a:buFontTx/>
              <a:buChar char="•"/>
              <a:defRPr/>
            </a:pPr>
            <a:r>
              <a:rPr lang="it-IT" sz="3200" dirty="0"/>
              <a:t> Memoria </a:t>
            </a:r>
            <a:r>
              <a:rPr lang="it-IT" sz="3200" b="1" dirty="0">
                <a:solidFill>
                  <a:srgbClr val="009900"/>
                </a:solidFill>
                <a:effectLst>
                  <a:outerShdw blurRad="38100" dist="38100" dir="2700000" algn="tl">
                    <a:srgbClr val="C0C0C0"/>
                  </a:outerShdw>
                </a:effectLst>
              </a:rPr>
              <a:t>FLASH</a:t>
            </a:r>
            <a:r>
              <a:rPr lang="it-IT" sz="3200" dirty="0"/>
              <a:t> 32KB </a:t>
            </a:r>
            <a:r>
              <a:rPr lang="it-IT" sz="2800" dirty="0"/>
              <a:t>(2KB utilizzati per il </a:t>
            </a:r>
            <a:r>
              <a:rPr lang="it-IT" sz="2800" dirty="0" err="1"/>
              <a:t>bootloader</a:t>
            </a:r>
            <a:r>
              <a:rPr lang="it-IT" sz="2800" dirty="0"/>
              <a:t>  e gli altri per gli </a:t>
            </a:r>
            <a:r>
              <a:rPr lang="it-IT" sz="2800" dirty="0" err="1"/>
              <a:t>sketches</a:t>
            </a:r>
            <a:r>
              <a:rPr lang="it-IT" sz="2800" dirty="0"/>
              <a:t>)</a:t>
            </a:r>
          </a:p>
          <a:p>
            <a:pPr>
              <a:spcBef>
                <a:spcPct val="50000"/>
              </a:spcBef>
              <a:buFontTx/>
              <a:buChar char="•"/>
              <a:defRPr/>
            </a:pPr>
            <a:r>
              <a:rPr lang="it-IT" sz="3200" dirty="0"/>
              <a:t> Memoria </a:t>
            </a:r>
            <a:r>
              <a:rPr lang="it-IT" sz="3200" b="1" dirty="0">
                <a:solidFill>
                  <a:srgbClr val="009900"/>
                </a:solidFill>
                <a:effectLst>
                  <a:outerShdw blurRad="38100" dist="38100" dir="2700000" algn="tl">
                    <a:srgbClr val="C0C0C0"/>
                  </a:outerShdw>
                </a:effectLst>
              </a:rPr>
              <a:t>EEPROM</a:t>
            </a:r>
            <a:r>
              <a:rPr lang="it-IT" sz="3200" dirty="0"/>
              <a:t> 1KB </a:t>
            </a:r>
            <a:r>
              <a:rPr lang="it-IT" sz="2800" dirty="0"/>
              <a:t>(usata dagli utenti per i dati permanenti)</a:t>
            </a:r>
          </a:p>
          <a:p>
            <a:pPr marL="1587" indent="0">
              <a:spcBef>
                <a:spcPct val="50000"/>
              </a:spcBef>
              <a:defRPr/>
            </a:pPr>
            <a:endParaRPr lang="it-IT" sz="3200" dirty="0"/>
          </a:p>
        </p:txBody>
      </p:sp>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35701172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
          <p:cNvSpPr>
            <a:spLocks noGrp="1" noChangeArrowheads="1"/>
          </p:cNvSpPr>
          <p:nvPr>
            <p:ph type="title"/>
          </p:nvPr>
        </p:nvSpPr>
        <p:spPr>
          <a:xfrm>
            <a:off x="2206152" y="162738"/>
            <a:ext cx="7808500" cy="1062832"/>
          </a:xfrm>
        </p:spPr>
        <p:txBody>
          <a:bodyPr vert="horz" lIns="91440" tIns="10059"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Arduino - note</a:t>
            </a:r>
          </a:p>
        </p:txBody>
      </p:sp>
      <p:sp>
        <p:nvSpPr>
          <p:cNvPr id="7172" name="Text Box 2"/>
          <p:cNvSpPr txBox="1">
            <a:spLocks noChangeArrowheads="1"/>
          </p:cNvSpPr>
          <p:nvPr/>
        </p:nvSpPr>
        <p:spPr bwMode="auto">
          <a:xfrm>
            <a:off x="568077" y="0"/>
            <a:ext cx="11343860" cy="4925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431800" indent="-430213"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defRPr/>
            </a:pPr>
            <a:r>
              <a:rPr lang="it-IT" sz="3200" dirty="0"/>
              <a:t>PWM</a:t>
            </a:r>
            <a:r>
              <a:rPr lang="it-IT" sz="2800" dirty="0"/>
              <a:t>: La </a:t>
            </a:r>
            <a:r>
              <a:rPr lang="it-IT" sz="2800" b="1" dirty="0">
                <a:solidFill>
                  <a:srgbClr val="009900"/>
                </a:solidFill>
                <a:effectLst>
                  <a:outerShdw blurRad="38100" dist="38100" dir="2700000" algn="tl">
                    <a:srgbClr val="C0C0C0"/>
                  </a:outerShdw>
                </a:effectLst>
              </a:rPr>
              <a:t>modulazione a larghezza di impulso</a:t>
            </a:r>
            <a:r>
              <a:rPr lang="it-IT" sz="2800" dirty="0"/>
              <a:t> è largamente utilizzata per regolare la potenza elettrica inviata ad un carico, per esempio negli inverter, per regolare la velocità dei motori in corrente continua e per variare la luminosità delle lampadine.</a:t>
            </a:r>
          </a:p>
          <a:p>
            <a:pPr marL="1587" indent="0">
              <a:spcBef>
                <a:spcPct val="50000"/>
              </a:spcBef>
              <a:defRPr/>
            </a:pPr>
            <a:r>
              <a:rPr lang="it-IT" sz="3200" dirty="0"/>
              <a:t> </a:t>
            </a:r>
          </a:p>
        </p:txBody>
      </p:sp>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pic>
        <p:nvPicPr>
          <p:cNvPr id="1026" name="Picture 2" descr="http://www.notiziariomotoristico.com/media/arts/01_pwm_sig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5662" y="3234428"/>
            <a:ext cx="448627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5392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http://www.giuseppecaccavale.it/wp-content/uploads/2014/02/atmega328_M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769388">
            <a:off x="6200994" y="3576395"/>
            <a:ext cx="3810000" cy="1885950"/>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1"/>
          <p:cNvSpPr>
            <a:spLocks noGrp="1" noChangeArrowheads="1"/>
          </p:cNvSpPr>
          <p:nvPr>
            <p:ph type="title"/>
          </p:nvPr>
        </p:nvSpPr>
        <p:spPr>
          <a:xfrm>
            <a:off x="5553004" y="2334341"/>
            <a:ext cx="994699" cy="511810"/>
          </a:xfrm>
        </p:spPr>
        <p:txBody>
          <a:bodyPr vert="horz" lIns="91440" tIns="10059" rIns="91440" bIns="45720" rtlCol="0" anchor="ctr">
            <a:normAutofit/>
          </a:bodyPr>
          <a:lstStyle/>
          <a:p>
            <a:pPr>
              <a:spcBef>
                <a:spcPct val="50000"/>
              </a:spcBef>
              <a:defRPr/>
            </a:pPr>
            <a:r>
              <a:rPr lang="it-IT" sz="2400" b="1" dirty="0">
                <a:solidFill>
                  <a:srgbClr val="000066"/>
                </a:solidFill>
                <a:effectLst>
                  <a:outerShdw blurRad="38100" dist="38100" dir="2700000" algn="tl">
                    <a:srgbClr val="C0C0C0"/>
                  </a:outerShdw>
                </a:effectLst>
                <a:latin typeface="+mn-lt"/>
                <a:ea typeface="+mn-ea"/>
                <a:cs typeface="+mn-cs"/>
              </a:rPr>
              <a:t>SRAM</a:t>
            </a:r>
          </a:p>
        </p:txBody>
      </p:sp>
      <p:sp>
        <p:nvSpPr>
          <p:cNvPr id="7172" name="Text Box 2"/>
          <p:cNvSpPr txBox="1">
            <a:spLocks noChangeArrowheads="1"/>
          </p:cNvSpPr>
          <p:nvPr/>
        </p:nvSpPr>
        <p:spPr bwMode="auto">
          <a:xfrm>
            <a:off x="324171" y="949809"/>
            <a:ext cx="11642542" cy="10308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431800" indent="-430213"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50000"/>
              </a:spcBef>
              <a:defRPr/>
            </a:pPr>
            <a:r>
              <a:rPr lang="it-IT" sz="2400" dirty="0"/>
              <a:t>La </a:t>
            </a:r>
            <a:r>
              <a:rPr lang="it-IT" sz="2400" b="1" dirty="0">
                <a:solidFill>
                  <a:srgbClr val="009900"/>
                </a:solidFill>
                <a:effectLst>
                  <a:outerShdw blurRad="38100" dist="38100" dir="2700000" algn="tl">
                    <a:srgbClr val="C0C0C0"/>
                  </a:outerShdw>
                </a:effectLst>
              </a:rPr>
              <a:t>SRAM</a:t>
            </a:r>
            <a:r>
              <a:rPr lang="it-IT" sz="2400" dirty="0"/>
              <a:t>, (</a:t>
            </a:r>
            <a:r>
              <a:rPr lang="it-IT" sz="2400" i="1" dirty="0" err="1"/>
              <a:t>Static</a:t>
            </a:r>
            <a:r>
              <a:rPr lang="it-IT" sz="2400" i="1" dirty="0"/>
              <a:t> Random Access Memory)</a:t>
            </a:r>
            <a:r>
              <a:rPr lang="it-IT" sz="2400" dirty="0"/>
              <a:t>, è un tipo di RAM volatile che non necessita di </a:t>
            </a:r>
            <a:r>
              <a:rPr lang="it-IT" sz="2400" dirty="0" err="1"/>
              <a:t>refresh</a:t>
            </a:r>
            <a:r>
              <a:rPr lang="it-IT" sz="2400" dirty="0"/>
              <a:t>. </a:t>
            </a:r>
          </a:p>
          <a:p>
            <a:pPr>
              <a:spcBef>
                <a:spcPct val="50000"/>
              </a:spcBef>
              <a:defRPr/>
            </a:pPr>
            <a:r>
              <a:rPr lang="it-IT" sz="2400" dirty="0"/>
              <a:t>I banchi di memorie SRAM consentono di mantenere le informazioni per un tempo teoricamente infinito e hanno bassi tempi di lettura. </a:t>
            </a:r>
          </a:p>
          <a:p>
            <a:pPr>
              <a:spcBef>
                <a:spcPct val="50000"/>
              </a:spcBef>
              <a:defRPr/>
            </a:pPr>
            <a:endParaRPr lang="it-IT" sz="2000" dirty="0"/>
          </a:p>
          <a:p>
            <a:pPr>
              <a:defRPr/>
            </a:pPr>
            <a:endParaRPr lang="it-IT" sz="2000" dirty="0"/>
          </a:p>
        </p:txBody>
      </p:sp>
      <p:sp>
        <p:nvSpPr>
          <p:cNvPr id="2" name="Freccia a destra 1"/>
          <p:cNvSpPr/>
          <p:nvPr/>
        </p:nvSpPr>
        <p:spPr>
          <a:xfrm rot="3491068">
            <a:off x="6676844" y="2888759"/>
            <a:ext cx="1103243" cy="58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Text Box 6"/>
          <p:cNvSpPr txBox="1">
            <a:spLocks noChangeArrowheads="1"/>
          </p:cNvSpPr>
          <p:nvPr/>
        </p:nvSpPr>
        <p:spPr bwMode="auto">
          <a:xfrm>
            <a:off x="7124949" y="2043540"/>
            <a:ext cx="14080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b="1" dirty="0">
                <a:solidFill>
                  <a:srgbClr val="000066"/>
                </a:solidFill>
                <a:effectLst>
                  <a:outerShdw blurRad="38100" dist="38100" dir="2700000" algn="tl">
                    <a:srgbClr val="C0C0C0"/>
                  </a:outerShdw>
                </a:effectLst>
              </a:rPr>
              <a:t>FLASH</a:t>
            </a:r>
          </a:p>
        </p:txBody>
      </p:sp>
      <p:sp>
        <p:nvSpPr>
          <p:cNvPr id="8" name="Rectangle 1"/>
          <p:cNvSpPr txBox="1">
            <a:spLocks noChangeArrowheads="1"/>
          </p:cNvSpPr>
          <p:nvPr/>
        </p:nvSpPr>
        <p:spPr>
          <a:xfrm>
            <a:off x="682152" y="3309818"/>
            <a:ext cx="4062568" cy="110978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a:latin typeface="Arial" panose="020B0604020202020204" pitchFamily="34" charset="0"/>
                <a:cs typeface="Arial" panose="020B0604020202020204" pitchFamily="34" charset="0"/>
              </a:rPr>
              <a:t>Arduino - note</a:t>
            </a:r>
            <a:endParaRPr lang="it-IT" sz="3900" dirty="0">
              <a:latin typeface="Arial" panose="020B0604020202020204" pitchFamily="34" charset="0"/>
              <a:cs typeface="Arial" panose="020B0604020202020204" pitchFamily="34" charset="0"/>
            </a:endParaRPr>
          </a:p>
        </p:txBody>
      </p:sp>
      <p:sp>
        <p:nvSpPr>
          <p:cNvPr id="3" name="Segnaposto piè di pagina 2"/>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10713426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367412" y="1441726"/>
            <a:ext cx="1138315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200" dirty="0">
                <a:latin typeface="Arial" panose="020B0604020202020204" pitchFamily="34" charset="0"/>
                <a:cs typeface="Arial" panose="020B0604020202020204" pitchFamily="34" charset="0"/>
              </a:rPr>
              <a:t>Questa versione di microcontrollore è fornita di un </a:t>
            </a:r>
            <a:r>
              <a:rPr lang="it-IT" sz="2200" b="1" dirty="0" err="1">
                <a:solidFill>
                  <a:srgbClr val="009900"/>
                </a:solidFill>
                <a:effectLst>
                  <a:outerShdw blurRad="38100" dist="38100" dir="2700000" algn="tl">
                    <a:srgbClr val="C0C0C0"/>
                  </a:outerShdw>
                </a:effectLst>
                <a:latin typeface="Arial" panose="020B0604020202020204" pitchFamily="34" charset="0"/>
                <a:cs typeface="Arial" panose="020B0604020202020204" pitchFamily="34" charset="0"/>
              </a:rPr>
              <a:t>bootloader</a:t>
            </a:r>
            <a:r>
              <a:rPr lang="it-IT" sz="2200" dirty="0">
                <a:latin typeface="Arial" panose="020B0604020202020204" pitchFamily="34" charset="0"/>
                <a:cs typeface="Arial" panose="020B0604020202020204" pitchFamily="34" charset="0"/>
              </a:rPr>
              <a:t>, ossia di un </a:t>
            </a:r>
            <a:r>
              <a:rPr lang="it-IT" sz="2200" dirty="0" err="1">
                <a:latin typeface="Arial" panose="020B0604020202020204" pitchFamily="34" charset="0"/>
                <a:cs typeface="Arial" panose="020B0604020202020204" pitchFamily="34" charset="0"/>
              </a:rPr>
              <a:t>sw</a:t>
            </a:r>
            <a:r>
              <a:rPr lang="it-IT" sz="2200" dirty="0">
                <a:latin typeface="Arial" panose="020B0604020202020204" pitchFamily="34" charset="0"/>
                <a:cs typeface="Arial" panose="020B0604020202020204" pitchFamily="34" charset="0"/>
              </a:rPr>
              <a:t> che permette il caricamento dei programmi in memoria senza il ricorso di altri strumenti (occupa 2 KB di flash).</a:t>
            </a:r>
          </a:p>
          <a:p>
            <a:pPr>
              <a:spcBef>
                <a:spcPct val="50000"/>
              </a:spcBef>
              <a:defRPr/>
            </a:pPr>
            <a:r>
              <a:rPr lang="it-IT" sz="2200" dirty="0">
                <a:latin typeface="Arial" panose="020B0604020202020204" pitchFamily="34" charset="0"/>
                <a:cs typeface="Arial" panose="020B0604020202020204" pitchFamily="34" charset="0"/>
              </a:rPr>
              <a:t>Quando la scheda viene resettata, il </a:t>
            </a:r>
            <a:r>
              <a:rPr lang="it-IT" sz="2200" dirty="0" err="1">
                <a:solidFill>
                  <a:srgbClr val="00B050"/>
                </a:solidFill>
                <a:latin typeface="Arial" panose="020B0604020202020204" pitchFamily="34" charset="0"/>
                <a:cs typeface="Arial" panose="020B0604020202020204" pitchFamily="34" charset="0"/>
              </a:rPr>
              <a:t>bootloader</a:t>
            </a:r>
            <a:r>
              <a:rPr lang="it-IT" sz="2200" dirty="0">
                <a:latin typeface="Arial" panose="020B0604020202020204" pitchFamily="34" charset="0"/>
                <a:cs typeface="Arial" panose="020B0604020202020204" pitchFamily="34" charset="0"/>
              </a:rPr>
              <a:t> viene eseguito e ciò fa lampeggiare il LED collegato al pin 13.</a:t>
            </a:r>
          </a:p>
          <a:p>
            <a:pPr>
              <a:spcBef>
                <a:spcPct val="50000"/>
              </a:spcBef>
              <a:defRPr/>
            </a:pPr>
            <a:r>
              <a:rPr lang="it-IT" sz="2200" dirty="0">
                <a:latin typeface="Arial" panose="020B0604020202020204" pitchFamily="34" charset="0"/>
                <a:cs typeface="Arial" panose="020B0604020202020204" pitchFamily="34" charset="0"/>
              </a:rPr>
              <a:t>Il </a:t>
            </a:r>
            <a:r>
              <a:rPr lang="it-IT" sz="2200" dirty="0" err="1">
                <a:latin typeface="Arial" panose="020B0604020202020204" pitchFamily="34" charset="0"/>
                <a:cs typeface="Arial" panose="020B0604020202020204" pitchFamily="34" charset="0"/>
              </a:rPr>
              <a:t>bootloader</a:t>
            </a:r>
            <a:r>
              <a:rPr lang="it-IT" sz="2200" dirty="0">
                <a:latin typeface="Arial" panose="020B0604020202020204" pitchFamily="34" charset="0"/>
                <a:cs typeface="Arial" panose="020B0604020202020204" pitchFamily="34" charset="0"/>
              </a:rPr>
              <a:t> si mette in ascolto di dati in arrivo dal computer (generalmente sono gli </a:t>
            </a:r>
            <a:r>
              <a:rPr lang="it-IT" sz="2200" dirty="0">
                <a:solidFill>
                  <a:srgbClr val="00B050"/>
                </a:solidFill>
                <a:latin typeface="Arial" panose="020B0604020202020204" pitchFamily="34" charset="0"/>
                <a:cs typeface="Arial" panose="020B0604020202020204" pitchFamily="34" charset="0"/>
              </a:rPr>
              <a:t>sketch</a:t>
            </a:r>
            <a:r>
              <a:rPr lang="it-IT" sz="2200" dirty="0">
                <a:latin typeface="Arial" panose="020B0604020202020204" pitchFamily="34" charset="0"/>
                <a:cs typeface="Arial" panose="020B0604020202020204" pitchFamily="34" charset="0"/>
              </a:rPr>
              <a:t> scritti dall’utente) e li carica nella memoria flash del microcontrollore; dopodiché viene lanciato il programma in memoria. </a:t>
            </a:r>
          </a:p>
          <a:p>
            <a:pPr>
              <a:spcBef>
                <a:spcPct val="50000"/>
              </a:spcBef>
              <a:defRPr/>
            </a:pPr>
            <a:r>
              <a:rPr lang="it-IT" sz="2200" dirty="0">
                <a:latin typeface="Arial" panose="020B0604020202020204" pitchFamily="34" charset="0"/>
                <a:cs typeface="Arial" panose="020B0604020202020204" pitchFamily="34" charset="0"/>
              </a:rPr>
              <a:t>Se non ci sono programmi in arrivo dal computer, viene eseguito l’ultimo </a:t>
            </a:r>
            <a:r>
              <a:rPr lang="it-IT" sz="2200" b="1" dirty="0">
                <a:solidFill>
                  <a:srgbClr val="009900"/>
                </a:solidFill>
                <a:effectLst>
                  <a:outerShdw blurRad="38100" dist="38100" dir="2700000" algn="tl">
                    <a:srgbClr val="C0C0C0"/>
                  </a:outerShdw>
                </a:effectLst>
                <a:latin typeface="Arial" panose="020B0604020202020204" pitchFamily="34" charset="0"/>
                <a:cs typeface="Arial" panose="020B0604020202020204" pitchFamily="34" charset="0"/>
              </a:rPr>
              <a:t>sketch</a:t>
            </a:r>
            <a:r>
              <a:rPr lang="it-IT" sz="2200" dirty="0">
                <a:latin typeface="Arial" panose="020B0604020202020204" pitchFamily="34" charset="0"/>
                <a:cs typeface="Arial" panose="020B0604020202020204" pitchFamily="34" charset="0"/>
              </a:rPr>
              <a:t>  caricato. </a:t>
            </a:r>
          </a:p>
          <a:p>
            <a:pPr>
              <a:spcBef>
                <a:spcPct val="50000"/>
              </a:spcBef>
              <a:defRPr/>
            </a:pPr>
            <a:r>
              <a:rPr lang="it-IT" sz="2200" dirty="0">
                <a:latin typeface="Arial" panose="020B0604020202020204" pitchFamily="34" charset="0"/>
                <a:cs typeface="Arial" panose="020B0604020202020204" pitchFamily="34" charset="0"/>
              </a:rPr>
              <a:t>Se invece, il microcontrollore è vuoto, viene lanciato in continuazione il </a:t>
            </a:r>
            <a:r>
              <a:rPr lang="it-IT" sz="2200" dirty="0" err="1">
                <a:solidFill>
                  <a:srgbClr val="00B050"/>
                </a:solidFill>
                <a:latin typeface="Arial" panose="020B0604020202020204" pitchFamily="34" charset="0"/>
                <a:cs typeface="Arial" panose="020B0604020202020204" pitchFamily="34" charset="0"/>
              </a:rPr>
              <a:t>bootloader</a:t>
            </a:r>
            <a:r>
              <a:rPr lang="it-IT" sz="2200" dirty="0">
                <a:latin typeface="Arial" panose="020B0604020202020204" pitchFamily="34" charset="0"/>
                <a:cs typeface="Arial" panose="020B0604020202020204" pitchFamily="34" charset="0"/>
              </a:rPr>
              <a:t> stesso.</a:t>
            </a:r>
          </a:p>
          <a:p>
            <a:pPr>
              <a:spcBef>
                <a:spcPct val="50000"/>
              </a:spcBef>
              <a:defRPr/>
            </a:pPr>
            <a:r>
              <a:rPr lang="it-IT" sz="2200" dirty="0">
                <a:latin typeface="Arial" panose="020B0604020202020204" pitchFamily="34" charset="0"/>
                <a:cs typeface="Arial" panose="020B0604020202020204" pitchFamily="34" charset="0"/>
              </a:rPr>
              <a:t>Si definiscono </a:t>
            </a:r>
            <a:r>
              <a:rPr lang="it-IT" sz="2200" dirty="0">
                <a:solidFill>
                  <a:srgbClr val="00B050"/>
                </a:solidFill>
                <a:latin typeface="Arial" panose="020B0604020202020204" pitchFamily="34" charset="0"/>
                <a:cs typeface="Arial" panose="020B0604020202020204" pitchFamily="34" charset="0"/>
              </a:rPr>
              <a:t>sketch</a:t>
            </a:r>
            <a:r>
              <a:rPr lang="it-IT" sz="2200" dirty="0">
                <a:latin typeface="Arial" panose="020B0604020202020204" pitchFamily="34" charset="0"/>
                <a:cs typeface="Arial" panose="020B0604020202020204" pitchFamily="34" charset="0"/>
              </a:rPr>
              <a:t> i programmi scritti dall’utente/programmatore</a:t>
            </a:r>
          </a:p>
          <a:p>
            <a:pPr>
              <a:spcBef>
                <a:spcPct val="50000"/>
              </a:spcBef>
              <a:defRPr/>
            </a:pPr>
            <a:endParaRPr lang="it-IT" sz="22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600872" y="244018"/>
            <a:ext cx="7808500" cy="106283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Arduino - note</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00259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6709" y="2605326"/>
            <a:ext cx="10916478"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r>
              <a:rPr lang="it-IT" dirty="0">
                <a:latin typeface="Arial" panose="020B0604020202020204" pitchFamily="34" charset="0"/>
                <a:cs typeface="Arial" panose="020B0604020202020204" pitchFamily="34" charset="0"/>
              </a:rPr>
              <a:t>Arduino </a:t>
            </a:r>
            <a:r>
              <a:rPr lang="it-IT" b="1" dirty="0">
                <a:latin typeface="Arial" panose="020B0604020202020204" pitchFamily="34" charset="0"/>
                <a:cs typeface="Arial" panose="020B0604020202020204" pitchFamily="34" charset="0"/>
              </a:rPr>
              <a:t>può essere alimentato</a:t>
            </a:r>
            <a:r>
              <a:rPr lang="it-IT" dirty="0">
                <a:latin typeface="Arial" panose="020B0604020202020204" pitchFamily="34" charset="0"/>
                <a:cs typeface="Arial" panose="020B0604020202020204" pitchFamily="34" charset="0"/>
              </a:rPr>
              <a:t>:</a:t>
            </a:r>
          </a:p>
          <a:p>
            <a:pPr marL="285750" indent="-285750">
              <a:spcBef>
                <a:spcPct val="50000"/>
              </a:spcBef>
              <a:buFont typeface="Arial" panose="020B0604020202020204" pitchFamily="34" charset="0"/>
              <a:buChar char="•"/>
              <a:defRPr/>
            </a:pPr>
            <a:r>
              <a:rPr lang="it-IT" dirty="0">
                <a:latin typeface="Arial" panose="020B0604020202020204" pitchFamily="34" charset="0"/>
                <a:cs typeface="Arial" panose="020B0604020202020204" pitchFamily="34" charset="0"/>
              </a:rPr>
              <a:t>direttamente dalla porta USB (5V – 500mA </a:t>
            </a:r>
            <a:r>
              <a:rPr lang="it-IT" dirty="0" err="1">
                <a:latin typeface="Arial" panose="020B0604020202020204" pitchFamily="34" charset="0"/>
                <a:cs typeface="Arial" panose="020B0604020202020204" pitchFamily="34" charset="0"/>
              </a:rPr>
              <a:t>max</a:t>
            </a:r>
            <a:r>
              <a:rPr lang="it-IT" dirty="0">
                <a:latin typeface="Arial" panose="020B0604020202020204" pitchFamily="34" charset="0"/>
                <a:cs typeface="Arial" panose="020B0604020202020204" pitchFamily="34" charset="0"/>
              </a:rPr>
              <a:t>); </a:t>
            </a:r>
          </a:p>
          <a:p>
            <a:pPr marL="285750" indent="-285750">
              <a:spcBef>
                <a:spcPct val="50000"/>
              </a:spcBef>
              <a:buFont typeface="Arial" panose="020B0604020202020204" pitchFamily="34" charset="0"/>
              <a:buChar char="•"/>
              <a:defRPr/>
            </a:pPr>
            <a:r>
              <a:rPr lang="it-IT" dirty="0">
                <a:latin typeface="Arial" panose="020B0604020202020204" pitchFamily="34" charset="0"/>
                <a:cs typeface="Arial" panose="020B0604020202020204" pitchFamily="34" charset="0"/>
              </a:rPr>
              <a:t>con un alimentatore esterno con tensione limite 6-20V,  consigliata 7-12V, attraverso l’apposita presa jack;</a:t>
            </a:r>
          </a:p>
          <a:p>
            <a:pPr marL="285750" indent="-285750">
              <a:spcBef>
                <a:spcPct val="50000"/>
              </a:spcBef>
              <a:buFont typeface="Arial" panose="020B0604020202020204" pitchFamily="34" charset="0"/>
              <a:buChar char="•"/>
              <a:defRPr/>
            </a:pPr>
            <a:r>
              <a:rPr lang="it-IT" dirty="0">
                <a:latin typeface="Arial" panose="020B0604020202020204" pitchFamily="34" charset="0"/>
                <a:cs typeface="Arial" panose="020B0604020202020204" pitchFamily="34" charset="0"/>
              </a:rPr>
              <a:t>tramite una batteria da 5V attraverso gli appositi piedini.</a:t>
            </a:r>
          </a:p>
          <a:p>
            <a:pPr>
              <a:spcBef>
                <a:spcPct val="50000"/>
              </a:spcBef>
              <a:defRPr/>
            </a:pPr>
            <a:r>
              <a:rPr lang="it-IT" dirty="0">
                <a:latin typeface="Arial" panose="020B0604020202020204" pitchFamily="34" charset="0"/>
                <a:cs typeface="Arial" panose="020B0604020202020204" pitchFamily="34" charset="0"/>
              </a:rPr>
              <a:t>Le due ultime opzioni richiedono ATTENZIONE (nella verifica dei parametri elettrici)!</a:t>
            </a:r>
          </a:p>
          <a:p>
            <a:pPr>
              <a:spcBef>
                <a:spcPct val="50000"/>
              </a:spcBef>
              <a:defRPr/>
            </a:pPr>
            <a:endParaRPr lang="it-IT" dirty="0">
              <a:solidFill>
                <a:schemeClr val="accent2"/>
              </a:solidFill>
              <a:latin typeface="Arial" panose="020B0604020202020204" pitchFamily="34" charset="0"/>
              <a:cs typeface="Arial" panose="020B0604020202020204" pitchFamily="34" charset="0"/>
            </a:endParaRPr>
          </a:p>
          <a:p>
            <a:pPr>
              <a:spcBef>
                <a:spcPct val="50000"/>
              </a:spcBef>
              <a:defRPr/>
            </a:pPr>
            <a:r>
              <a:rPr lang="it-IT" dirty="0">
                <a:latin typeface="Arial" panose="020B0604020202020204" pitchFamily="34" charset="0"/>
                <a:cs typeface="Arial" panose="020B0604020202020204" pitchFamily="34" charset="0"/>
              </a:rPr>
              <a:t>Arduino (come visto) </a:t>
            </a:r>
            <a:r>
              <a:rPr lang="it-IT" b="1" dirty="0">
                <a:latin typeface="Arial" panose="020B0604020202020204" pitchFamily="34" charset="0"/>
                <a:cs typeface="Arial" panose="020B0604020202020204" pitchFamily="34" charset="0"/>
              </a:rPr>
              <a:t>fornisce</a:t>
            </a:r>
            <a:r>
              <a:rPr lang="it-IT" dirty="0">
                <a:latin typeface="Arial" panose="020B0604020202020204" pitchFamily="34" charset="0"/>
                <a:cs typeface="Arial" panose="020B0604020202020204" pitchFamily="34" charset="0"/>
              </a:rPr>
              <a:t> due tensioni per alimentare i dispositivi esterni: una a 5V ed un’altra a 3,3V.</a:t>
            </a:r>
          </a:p>
        </p:txBody>
      </p:sp>
      <p:pic>
        <p:nvPicPr>
          <p:cNvPr id="33794" name="Picture 2" descr="http://1.bp.blogspot.com/-225HXLxUXZE/U4SPOEbMpKI/AAAAAAAAA7M/kWYnkf6tXOA/s1600/arduino_sin_micro_alimentac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014" y="908299"/>
            <a:ext cx="3587816" cy="18769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33798" name="Picture 6" descr="https://3.bp.blogspot.com/-wg3uDTO0Tuo/U4Y-ixnhDBI/AAAAAAAAA84/busY83kD5l8/s1600/F69PJOPH4AGIV2W.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77" y="215893"/>
            <a:ext cx="2853611" cy="190087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Alimentazione</a:t>
            </a:r>
          </a:p>
        </p:txBody>
      </p:sp>
      <p:pic>
        <p:nvPicPr>
          <p:cNvPr id="33800" name="Picture 8" descr="https://4.bp.blogspot.com/-H6BMvyeNX40/U4ZEfhBzKvI/AAAAAAAAA9I/njx_Isu77ew/s1600/4AA-Battery-Holder-600x6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3540" y="224962"/>
            <a:ext cx="2812871" cy="2812871"/>
          </a:xfrm>
          <a:prstGeom prst="rect">
            <a:avLst/>
          </a:prstGeom>
          <a:noFill/>
          <a:extLst>
            <a:ext uri="{909E8E84-426E-40DD-AFC4-6F175D3DCCD1}">
              <a14:hiddenFill xmlns:a14="http://schemas.microsoft.com/office/drawing/2010/main">
                <a:solidFill>
                  <a:srgbClr val="FFFFFF"/>
                </a:solidFill>
              </a14:hiddenFill>
            </a:ext>
          </a:extLst>
        </p:spPr>
      </p:pic>
      <p:pic>
        <p:nvPicPr>
          <p:cNvPr id="33806" name="Picture 14" descr="http://www.vitobarone.it/elettronica/arduino/pow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84823">
            <a:off x="9655218" y="4635519"/>
            <a:ext cx="1939241" cy="800687"/>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73707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477078" y="1103243"/>
            <a:ext cx="1104237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800" dirty="0">
                <a:latin typeface="Arial" panose="020B0604020202020204" pitchFamily="34" charset="0"/>
                <a:cs typeface="Arial" panose="020B0604020202020204" pitchFamily="34" charset="0"/>
              </a:rPr>
              <a:t>Arduino comunica con il PC attraverso la porta USB. La versione UNO dispone di un convertitore USB seriale integrato.</a:t>
            </a:r>
          </a:p>
          <a:p>
            <a:pPr>
              <a:spcBef>
                <a:spcPct val="50000"/>
              </a:spcBef>
              <a:defRPr/>
            </a:pPr>
            <a:r>
              <a:rPr lang="it-IT" sz="2800" dirty="0">
                <a:latin typeface="Arial" panose="020B0604020202020204" pitchFamily="34" charset="0"/>
                <a:cs typeface="Arial" panose="020B0604020202020204" pitchFamily="34" charset="0"/>
              </a:rPr>
              <a:t>Occorre utilizzare un comune cavetto USB di tipo AB.</a:t>
            </a:r>
          </a:p>
        </p:txBody>
      </p:sp>
      <p:sp>
        <p:nvSpPr>
          <p:cNvPr id="6" name="Rectangle 1"/>
          <p:cNvSpPr txBox="1">
            <a:spLocks noChangeArrowheads="1"/>
          </p:cNvSpPr>
          <p:nvPr/>
        </p:nvSpPr>
        <p:spPr>
          <a:xfrm>
            <a:off x="785191" y="259625"/>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Comunicazione</a:t>
            </a:r>
          </a:p>
        </p:txBody>
      </p:sp>
      <p:pic>
        <p:nvPicPr>
          <p:cNvPr id="32770" name="Picture 2" descr="http://www.engtech.it/effebitech/hw/galleria/Prod/CAVOUSB3MT%20--%20000%20(174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649044">
            <a:off x="209192" y="4849951"/>
            <a:ext cx="1953878" cy="1953878"/>
          </a:xfrm>
          <a:prstGeom prst="rect">
            <a:avLst/>
          </a:prstGeom>
          <a:noFill/>
          <a:effectLst>
            <a:softEdge rad="203200"/>
          </a:effectLst>
          <a:extLst>
            <a:ext uri="{909E8E84-426E-40DD-AFC4-6F175D3DCCD1}">
              <a14:hiddenFill xmlns:a14="http://schemas.microsoft.com/office/drawing/2010/main">
                <a:solidFill>
                  <a:srgbClr val="FFFFFF"/>
                </a:solidFill>
              </a14:hiddenFill>
            </a:ext>
          </a:extLst>
        </p:spPr>
      </p:pic>
      <p:sp>
        <p:nvSpPr>
          <p:cNvPr id="2" name="Freccia a destra 1"/>
          <p:cNvSpPr/>
          <p:nvPr/>
        </p:nvSpPr>
        <p:spPr>
          <a:xfrm rot="19027124">
            <a:off x="1404912" y="4667282"/>
            <a:ext cx="729857" cy="462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570883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36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r>
              <a:rPr lang="it-IT" sz="3600" dirty="0">
                <a:latin typeface="Arial" panose="020B0604020202020204" pitchFamily="34" charset="0"/>
                <a:cs typeface="Arial" panose="020B0604020202020204" pitchFamily="34" charset="0"/>
              </a:rPr>
              <a:t>Seguono le indicazioni per l’installazione del software nel caso sia disponibile un Arduino</a:t>
            </a: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Dispositivo fisico</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36833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39149" y="983974"/>
            <a:ext cx="1174805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800" dirty="0">
                <a:latin typeface="Arial" panose="020B0604020202020204" pitchFamily="34" charset="0"/>
                <a:cs typeface="Arial" panose="020B0604020202020204" pitchFamily="34" charset="0"/>
              </a:rPr>
              <a:t>Dopo ave effettuato il download, seguire la procedura di installazione guidata</a:t>
            </a:r>
          </a:p>
          <a:p>
            <a:pPr>
              <a:spcBef>
                <a:spcPct val="50000"/>
              </a:spcBef>
              <a:defRPr/>
            </a:pPr>
            <a:r>
              <a:rPr lang="it-IT" sz="2800" dirty="0">
                <a:latin typeface="Arial" panose="020B0604020202020204" pitchFamily="34" charset="0"/>
                <a:cs typeface="Arial" panose="020B0604020202020204" pitchFamily="34" charset="0"/>
              </a:rPr>
              <a:t>L’installazione non cerca di inserire «aggiunte» indesiderate…</a:t>
            </a:r>
          </a:p>
          <a:p>
            <a:pPr>
              <a:spcBef>
                <a:spcPct val="50000"/>
              </a:spcBef>
              <a:defRPr/>
            </a:pPr>
            <a:r>
              <a:rPr lang="it-IT" sz="2800" dirty="0">
                <a:latin typeface="Arial" panose="020B0604020202020204" pitchFamily="34" charset="0"/>
                <a:cs typeface="Arial" panose="020B0604020202020204" pitchFamily="34" charset="0"/>
              </a:rPr>
              <a:t>Occorre però acconsentire ad abilitare le funzionalità di Java SE</a:t>
            </a:r>
          </a:p>
          <a:p>
            <a:pPr>
              <a:spcBef>
                <a:spcPct val="50000"/>
              </a:spcBef>
              <a:defRPr/>
            </a:pPr>
            <a:endParaRPr lang="it-IT" sz="28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Installazione</a:t>
            </a:r>
          </a:p>
        </p:txBody>
      </p:sp>
      <p:pic>
        <p:nvPicPr>
          <p:cNvPr id="3" name="Immagine 2"/>
          <p:cNvPicPr>
            <a:picLocks noChangeAspect="1"/>
          </p:cNvPicPr>
          <p:nvPr/>
        </p:nvPicPr>
        <p:blipFill rotWithShape="1">
          <a:blip r:embed="rId2" cstate="print"/>
          <a:srcRect r="4104" b="8177"/>
          <a:stretch/>
        </p:blipFill>
        <p:spPr>
          <a:xfrm>
            <a:off x="7179586" y="3255308"/>
            <a:ext cx="4870175" cy="3480994"/>
          </a:xfrm>
          <a:prstGeom prst="rect">
            <a:avLst/>
          </a:prstGeom>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404873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45493" y="350029"/>
            <a:ext cx="10859387" cy="1540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98000"/>
              </a:lnSpc>
              <a:buFont typeface="+mj-lt"/>
              <a:buAutoNum type="arabicPeriod"/>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2400" dirty="0">
                <a:latin typeface="Arial" panose="020B0604020202020204" pitchFamily="34" charset="0"/>
                <a:cs typeface="Arial" panose="020B0604020202020204" pitchFamily="34" charset="0"/>
              </a:rPr>
              <a:t>Collegare Arduino tramite cavo USB</a:t>
            </a:r>
          </a:p>
          <a:p>
            <a:pPr marL="457200" indent="-457200">
              <a:lnSpc>
                <a:spcPct val="98000"/>
              </a:lnSpc>
              <a:buFont typeface="+mj-lt"/>
              <a:buAutoNum type="arabicPeriod"/>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2400" dirty="0">
                <a:latin typeface="Arial" panose="020B0604020202020204" pitchFamily="34" charset="0"/>
                <a:cs typeface="Arial" panose="020B0604020202020204" pitchFamily="34" charset="0"/>
              </a:rPr>
              <a:t>Da Gestione dispositivi, verificare a quale COM è stato associato (cioè che la COM etichettata come Arduino UNO corrisponda a quella indicata sulla status bar dell’IDE)</a:t>
            </a:r>
          </a:p>
        </p:txBody>
      </p:sp>
      <p:sp>
        <p:nvSpPr>
          <p:cNvPr id="8" name="Rectangle 1"/>
          <p:cNvSpPr txBox="1">
            <a:spLocks noChangeArrowheads="1"/>
          </p:cNvSpPr>
          <p:nvPr/>
        </p:nvSpPr>
        <p:spPr>
          <a:xfrm>
            <a:off x="5355973" y="2567011"/>
            <a:ext cx="2324987" cy="638559"/>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Verifica</a:t>
            </a:r>
          </a:p>
        </p:txBody>
      </p:sp>
      <p:pic>
        <p:nvPicPr>
          <p:cNvPr id="2" name="Immagine 1"/>
          <p:cNvPicPr>
            <a:picLocks noChangeAspect="1"/>
          </p:cNvPicPr>
          <p:nvPr/>
        </p:nvPicPr>
        <p:blipFill>
          <a:blip r:embed="rId2" cstate="print"/>
          <a:stretch>
            <a:fillRect/>
          </a:stretch>
        </p:blipFill>
        <p:spPr>
          <a:xfrm>
            <a:off x="8893454" y="1569558"/>
            <a:ext cx="3098959" cy="5080261"/>
          </a:xfrm>
          <a:prstGeom prst="rect">
            <a:avLst/>
          </a:prstGeom>
        </p:spPr>
      </p:pic>
      <p:pic>
        <p:nvPicPr>
          <p:cNvPr id="4" name="Immagine 3"/>
          <p:cNvPicPr>
            <a:picLocks noChangeAspect="1"/>
          </p:cNvPicPr>
          <p:nvPr/>
        </p:nvPicPr>
        <p:blipFill>
          <a:blip r:embed="rId3" cstate="print"/>
          <a:stretch>
            <a:fillRect/>
          </a:stretch>
        </p:blipFill>
        <p:spPr>
          <a:xfrm>
            <a:off x="599660" y="2034062"/>
            <a:ext cx="3793436" cy="4662765"/>
          </a:xfrm>
          <a:prstGeom prst="rect">
            <a:avLst/>
          </a:prstGeom>
        </p:spPr>
      </p:pic>
      <p:sp>
        <p:nvSpPr>
          <p:cNvPr id="5" name="Rettangolo 4"/>
          <p:cNvSpPr/>
          <p:nvPr/>
        </p:nvSpPr>
        <p:spPr>
          <a:xfrm>
            <a:off x="3826565" y="6321287"/>
            <a:ext cx="695739" cy="467139"/>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10048240" y="4866640"/>
            <a:ext cx="934720" cy="436880"/>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a destra 6"/>
          <p:cNvSpPr/>
          <p:nvPr/>
        </p:nvSpPr>
        <p:spPr>
          <a:xfrm rot="20355423">
            <a:off x="7360015" y="5315722"/>
            <a:ext cx="2451702" cy="24833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p:cNvSpPr/>
          <p:nvPr/>
        </p:nvSpPr>
        <p:spPr>
          <a:xfrm rot="10077992">
            <a:off x="4761436" y="6148647"/>
            <a:ext cx="2451702" cy="24833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771118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43593" y="178905"/>
            <a:ext cx="10515600" cy="955191"/>
          </a:xfrm>
        </p:spPr>
        <p:txBody>
          <a:bodyPr rtlCol="0">
            <a:normAutofit/>
          </a:bodyPr>
          <a:lstStyle/>
          <a:p>
            <a:pPr>
              <a:defRPr/>
            </a:pPr>
            <a:r>
              <a:rPr lang="it-IT" altLang="it-IT" sz="3900" dirty="0" err="1">
                <a:latin typeface="Arial" panose="020B0604020202020204" pitchFamily="34" charset="0"/>
                <a:cs typeface="Arial" panose="020B0604020202020204" pitchFamily="34" charset="0"/>
              </a:rPr>
              <a:t>Integrated</a:t>
            </a:r>
            <a:r>
              <a:rPr lang="it-IT" altLang="it-IT" sz="3900" dirty="0">
                <a:latin typeface="Arial" panose="020B0604020202020204" pitchFamily="34" charset="0"/>
                <a:cs typeface="Arial" panose="020B0604020202020204" pitchFamily="34" charset="0"/>
              </a:rPr>
              <a:t> Development Environment</a:t>
            </a:r>
            <a:endParaRPr lang="it-IT" sz="3900" dirty="0">
              <a:latin typeface="Arial" panose="020B0604020202020204" pitchFamily="34" charset="0"/>
              <a:cs typeface="Arial" panose="020B0604020202020204" pitchFamily="34" charset="0"/>
            </a:endParaRPr>
          </a:p>
        </p:txBody>
      </p:sp>
      <p:sp>
        <p:nvSpPr>
          <p:cNvPr id="13316" name="CasellaDiTesto 5"/>
          <p:cNvSpPr txBox="1">
            <a:spLocks noChangeArrowheads="1"/>
          </p:cNvSpPr>
          <p:nvPr/>
        </p:nvSpPr>
        <p:spPr bwMode="auto">
          <a:xfrm>
            <a:off x="132192" y="1403798"/>
            <a:ext cx="65341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it-IT" sz="2400" dirty="0">
                <a:cs typeface="Arial" panose="020B0604020202020204" pitchFamily="34" charset="0"/>
              </a:rPr>
              <a:t>Cliccando sull’icona nella cartella Arduino, si apre (con i tempi necessari) l’ambiente di sviluppo  (IDE) che apparirà come a lato</a:t>
            </a:r>
          </a:p>
        </p:txBody>
      </p:sp>
      <p:pic>
        <p:nvPicPr>
          <p:cNvPr id="4" name="Immagine 3"/>
          <p:cNvPicPr>
            <a:picLocks noChangeAspect="1"/>
          </p:cNvPicPr>
          <p:nvPr/>
        </p:nvPicPr>
        <p:blipFill>
          <a:blip r:embed="rId2" cstate="print"/>
          <a:stretch>
            <a:fillRect/>
          </a:stretch>
        </p:blipFill>
        <p:spPr>
          <a:xfrm>
            <a:off x="7443039" y="1134096"/>
            <a:ext cx="4572000" cy="5619750"/>
          </a:xfrm>
          <a:prstGeom prst="rect">
            <a:avLst/>
          </a:prstGeom>
        </p:spPr>
      </p:pic>
      <p:pic>
        <p:nvPicPr>
          <p:cNvPr id="3" name="Immagine 2"/>
          <p:cNvPicPr>
            <a:picLocks noChangeAspect="1"/>
          </p:cNvPicPr>
          <p:nvPr/>
        </p:nvPicPr>
        <p:blipFill>
          <a:blip r:embed="rId3" cstate="print"/>
          <a:stretch>
            <a:fillRect/>
          </a:stretch>
        </p:blipFill>
        <p:spPr>
          <a:xfrm>
            <a:off x="132192" y="2733040"/>
            <a:ext cx="5445984" cy="1600517"/>
          </a:xfrm>
          <a:prstGeom prst="rect">
            <a:avLst/>
          </a:prstGeom>
        </p:spPr>
      </p:pic>
      <p:pic>
        <p:nvPicPr>
          <p:cNvPr id="5" name="Immagine 4"/>
          <p:cNvPicPr>
            <a:picLocks noChangeAspect="1"/>
          </p:cNvPicPr>
          <p:nvPr/>
        </p:nvPicPr>
        <p:blipFill>
          <a:blip r:embed="rId4" cstate="print"/>
          <a:stretch>
            <a:fillRect/>
          </a:stretch>
        </p:blipFill>
        <p:spPr>
          <a:xfrm>
            <a:off x="3399250" y="4764991"/>
            <a:ext cx="2908449" cy="1879697"/>
          </a:xfrm>
          <a:prstGeom prst="rect">
            <a:avLst/>
          </a:prstGeom>
        </p:spPr>
      </p:pic>
      <p:sp>
        <p:nvSpPr>
          <p:cNvPr id="6" name="Freccia in giù 5"/>
          <p:cNvSpPr/>
          <p:nvPr/>
        </p:nvSpPr>
        <p:spPr>
          <a:xfrm>
            <a:off x="1473200" y="4462470"/>
            <a:ext cx="172720" cy="810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a destra 6"/>
          <p:cNvSpPr/>
          <p:nvPr/>
        </p:nvSpPr>
        <p:spPr>
          <a:xfrm>
            <a:off x="1910080" y="5394960"/>
            <a:ext cx="945104" cy="3098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reccia a destra 7"/>
          <p:cNvSpPr/>
          <p:nvPr/>
        </p:nvSpPr>
        <p:spPr>
          <a:xfrm>
            <a:off x="6402817" y="5506720"/>
            <a:ext cx="8311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piè di pagina 8"/>
          <p:cNvSpPr>
            <a:spLocks noGrp="1"/>
          </p:cNvSpPr>
          <p:nvPr>
            <p:ph type="ftr" sz="quarter" idx="11"/>
          </p:nvPr>
        </p:nvSpPr>
        <p:spPr>
          <a:xfrm>
            <a:off x="4064052" y="6571283"/>
            <a:ext cx="4114800" cy="365125"/>
          </a:xfrm>
        </p:spPr>
        <p:txBody>
          <a:bodyPr/>
          <a:lstStyle/>
          <a:p>
            <a:r>
              <a:rPr lang="pt-BR" dirty="0"/>
              <a:t>A.S. 16-17 Classe 4G - M. L. Silva</a:t>
            </a:r>
            <a:endParaRPr lang="it-IT" dirty="0"/>
          </a:p>
        </p:txBody>
      </p:sp>
    </p:spTree>
    <p:extLst>
      <p:ext uri="{BB962C8B-B14F-4D97-AF65-F5344CB8AC3E}">
        <p14:creationId xmlns:p14="http://schemas.microsoft.com/office/powerpoint/2010/main" val="388506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
          <p:cNvSpPr>
            <a:spLocks noGrp="1" noChangeArrowheads="1"/>
          </p:cNvSpPr>
          <p:nvPr>
            <p:ph type="title"/>
          </p:nvPr>
        </p:nvSpPr>
        <p:spPr>
          <a:xfrm>
            <a:off x="5119133" y="162560"/>
            <a:ext cx="5549347" cy="685580"/>
          </a:xfrm>
        </p:spPr>
        <p:txBody>
          <a:bodyPr vert="horz" lIns="91440" tIns="10973" rIns="91440" bIns="45720" rtlCol="0" anchor="ctr">
            <a:normAutofit fontScale="90000"/>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4355" dirty="0">
                <a:latin typeface="Arial" panose="020B0604020202020204" pitchFamily="34" charset="0"/>
                <a:cs typeface="Arial" panose="020B0604020202020204" pitchFamily="34" charset="0"/>
              </a:rPr>
              <a:t>IDE di Arduino</a:t>
            </a:r>
          </a:p>
        </p:txBody>
      </p:sp>
      <p:pic>
        <p:nvPicPr>
          <p:cNvPr id="410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8153400" y="1878870"/>
            <a:ext cx="3266263" cy="3266263"/>
          </a:xfrm>
          <a:prstGeom prst="rect">
            <a:avLst/>
          </a:prstGeom>
          <a:noFill/>
          <a:ln>
            <a:noFill/>
          </a:ln>
          <a:effectLst>
            <a:outerShdw dist="35921" dir="2700000" algn="ctr" rotWithShape="0">
              <a:srgbClr val="808080"/>
            </a:outerShdw>
            <a:softEdge rad="44450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850214"/>
            <a:ext cx="4676302" cy="5688698"/>
          </a:xfrm>
          <a:prstGeom prst="rect">
            <a:avLst/>
          </a:prstGeom>
        </p:spPr>
      </p:pic>
      <p:sp>
        <p:nvSpPr>
          <p:cNvPr id="3" name="Segnaposto piè di pagina 2"/>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28982082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Il software per la programmazione di tutti i tipi di schede Arduino, si chiama semplicemente </a:t>
            </a:r>
            <a:r>
              <a:rPr lang="it-IT" sz="2400" b="1" dirty="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Arduino</a:t>
            </a:r>
            <a:r>
              <a:rPr lang="it-IT" sz="2400" dirty="0">
                <a:latin typeface="Arial" panose="020B0604020202020204" pitchFamily="34" charset="0"/>
                <a:cs typeface="Arial" panose="020B0604020202020204" pitchFamily="34" charset="0"/>
              </a:rPr>
              <a:t>.</a:t>
            </a:r>
          </a:p>
          <a:p>
            <a:pPr>
              <a:spcBef>
                <a:spcPct val="50000"/>
              </a:spcBef>
              <a:defRPr/>
            </a:pPr>
            <a:r>
              <a:rPr lang="it-IT" sz="2400" dirty="0">
                <a:latin typeface="Arial" panose="020B0604020202020204" pitchFamily="34" charset="0"/>
                <a:cs typeface="Arial" panose="020B0604020202020204" pitchFamily="34" charset="0"/>
              </a:rPr>
              <a:t>Ne esistono versioni per </a:t>
            </a:r>
            <a:r>
              <a:rPr lang="it-IT" sz="2400" b="1" dirty="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Windows</a:t>
            </a:r>
            <a:r>
              <a:rPr lang="it-IT" sz="2400" dirty="0">
                <a:latin typeface="Arial" panose="020B0604020202020204" pitchFamily="34" charset="0"/>
                <a:cs typeface="Arial" panose="020B0604020202020204" pitchFamily="34" charset="0"/>
              </a:rPr>
              <a:t> (quella testata qui), per </a:t>
            </a:r>
            <a:r>
              <a:rPr lang="it-IT" sz="2400" b="1" dirty="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Linux</a:t>
            </a:r>
            <a:r>
              <a:rPr lang="it-IT" sz="2400" dirty="0">
                <a:latin typeface="Arial" panose="020B0604020202020204" pitchFamily="34" charset="0"/>
                <a:cs typeface="Arial" panose="020B0604020202020204" pitchFamily="34" charset="0"/>
              </a:rPr>
              <a:t> e per </a:t>
            </a:r>
            <a:r>
              <a:rPr lang="it-IT" sz="2400" b="1" dirty="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Mac</a:t>
            </a:r>
            <a:r>
              <a:rPr lang="it-IT" sz="2400" dirty="0">
                <a:latin typeface="Arial" panose="020B0604020202020204" pitchFamily="34" charset="0"/>
                <a:cs typeface="Arial" panose="020B0604020202020204" pitchFamily="34" charset="0"/>
              </a:rPr>
              <a:t>.</a:t>
            </a:r>
          </a:p>
          <a:p>
            <a:pPr>
              <a:spcBef>
                <a:spcPct val="50000"/>
              </a:spcBef>
              <a:defRPr/>
            </a:pPr>
            <a:r>
              <a:rPr lang="it-IT" sz="2400" dirty="0">
                <a:latin typeface="Arial" panose="020B0604020202020204" pitchFamily="34" charset="0"/>
                <a:cs typeface="Arial" panose="020B0604020202020204" pitchFamily="34" charset="0"/>
              </a:rPr>
              <a:t>L’ultima versione disponibile è la </a:t>
            </a:r>
            <a:r>
              <a:rPr lang="it-IT" sz="2400" b="1" dirty="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1.6.12</a:t>
            </a:r>
            <a:r>
              <a:rPr lang="it-IT" sz="2400" dirty="0">
                <a:solidFill>
                  <a:schemeClr val="accent1">
                    <a:lumMod val="50000"/>
                  </a:schemeClr>
                </a:solidFill>
                <a:latin typeface="Arial" panose="020B0604020202020204" pitchFamily="34" charset="0"/>
                <a:cs typeface="Arial" panose="020B0604020202020204" pitchFamily="34" charset="0"/>
              </a:rPr>
              <a:t>.</a:t>
            </a:r>
          </a:p>
          <a:p>
            <a:pPr>
              <a:spcBef>
                <a:spcPct val="50000"/>
              </a:spcBef>
              <a:defRPr/>
            </a:pPr>
            <a:r>
              <a:rPr lang="it-IT" sz="2400" dirty="0">
                <a:latin typeface="Arial" panose="020B0604020202020204" pitchFamily="34" charset="0"/>
                <a:cs typeface="Arial" panose="020B0604020202020204" pitchFamily="34" charset="0"/>
              </a:rPr>
              <a:t>Si tratta di software gratuito, liberamente scaricabile, anche se una donazione per il finanziamento del progetto è sicuramente gradita.</a:t>
            </a: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r>
              <a:rPr lang="it-IT" sz="2400" dirty="0">
                <a:latin typeface="Arial" panose="020B0604020202020204" pitchFamily="34" charset="0"/>
                <a:cs typeface="Arial" panose="020B0604020202020204" pitchFamily="34" charset="0"/>
              </a:rPr>
              <a:t>Link:</a:t>
            </a:r>
          </a:p>
          <a:p>
            <a:pPr>
              <a:spcBef>
                <a:spcPct val="50000"/>
              </a:spcBef>
              <a:defRPr/>
            </a:pPr>
            <a:r>
              <a:rPr lang="it-IT" sz="2400" dirty="0">
                <a:latin typeface="Arial" panose="020B0604020202020204" pitchFamily="34" charset="0"/>
                <a:cs typeface="Arial" panose="020B0604020202020204" pitchFamily="34" charset="0"/>
              </a:rPr>
              <a:t>https://www.arduino.cc/en/Main/Software</a:t>
            </a:r>
          </a:p>
        </p:txBody>
      </p:sp>
      <p:pic>
        <p:nvPicPr>
          <p:cNvPr id="2" name="Immagine 1"/>
          <p:cNvPicPr>
            <a:picLocks noChangeAspect="1"/>
          </p:cNvPicPr>
          <p:nvPr/>
        </p:nvPicPr>
        <p:blipFill>
          <a:blip r:embed="rId2" cstate="print"/>
          <a:stretch>
            <a:fillRect/>
          </a:stretch>
        </p:blipFill>
        <p:spPr>
          <a:xfrm>
            <a:off x="8180815" y="4151312"/>
            <a:ext cx="3886200" cy="2314575"/>
          </a:xfrm>
          <a:prstGeom prst="rect">
            <a:avLst/>
          </a:prstGeom>
        </p:spPr>
      </p:pic>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IDE</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40621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0320" y="169337"/>
            <a:ext cx="10515600" cy="1325563"/>
          </a:xfrm>
        </p:spPr>
        <p:txBody>
          <a:bodyPr rtlCol="0">
            <a:normAutofit fontScale="90000"/>
          </a:bodyPr>
          <a:lstStyle/>
          <a:p>
            <a:pPr>
              <a:defRPr/>
            </a:pPr>
            <a:r>
              <a:rPr lang="it-IT" sz="3629" dirty="0">
                <a:latin typeface="Arial" panose="020B0604020202020204" pitchFamily="34" charset="0"/>
                <a:cs typeface="Arial" panose="020B0604020202020204" pitchFamily="34" charset="0"/>
              </a:rPr>
              <a:t>Contenuto della cartella</a:t>
            </a:r>
            <a:br>
              <a:rPr lang="it-IT" sz="3629" dirty="0">
                <a:latin typeface="Arial" panose="020B0604020202020204" pitchFamily="34" charset="0"/>
                <a:cs typeface="Arial" panose="020B0604020202020204" pitchFamily="34" charset="0"/>
              </a:rPr>
            </a:br>
            <a:br>
              <a:rPr lang="it-IT" sz="4000" dirty="0">
                <a:latin typeface="Arial" panose="020B0604020202020204" pitchFamily="34" charset="0"/>
                <a:cs typeface="Arial" panose="020B0604020202020204" pitchFamily="34" charset="0"/>
              </a:rPr>
            </a:br>
            <a:r>
              <a:rPr lang="it-IT" sz="2800" dirty="0">
                <a:latin typeface="Arial" panose="020B0604020202020204" pitchFamily="34" charset="0"/>
                <a:cs typeface="Arial" panose="020B0604020202020204" pitchFamily="34" charset="0"/>
              </a:rPr>
              <a:t>C:\Program </a:t>
            </a:r>
            <a:r>
              <a:rPr lang="it-IT" sz="2800" dirty="0" err="1">
                <a:latin typeface="Arial" panose="020B0604020202020204" pitchFamily="34" charset="0"/>
                <a:cs typeface="Arial" panose="020B0604020202020204" pitchFamily="34" charset="0"/>
              </a:rPr>
              <a:t>Files</a:t>
            </a:r>
            <a:r>
              <a:rPr lang="it-IT" sz="2800" dirty="0">
                <a:latin typeface="Arial" panose="020B0604020202020204" pitchFamily="34" charset="0"/>
                <a:cs typeface="Arial" panose="020B0604020202020204" pitchFamily="34" charset="0"/>
              </a:rPr>
              <a:t> (x86)\Arduino</a:t>
            </a:r>
          </a:p>
        </p:txBody>
      </p:sp>
      <p:pic>
        <p:nvPicPr>
          <p:cNvPr id="3" name="Immagine 2"/>
          <p:cNvPicPr>
            <a:picLocks noChangeAspect="1"/>
          </p:cNvPicPr>
          <p:nvPr/>
        </p:nvPicPr>
        <p:blipFill>
          <a:blip r:embed="rId2" cstate="print"/>
          <a:stretch>
            <a:fillRect/>
          </a:stretch>
        </p:blipFill>
        <p:spPr>
          <a:xfrm>
            <a:off x="7205711" y="168275"/>
            <a:ext cx="4524375" cy="6553200"/>
          </a:xfrm>
          <a:prstGeom prst="rect">
            <a:avLst/>
          </a:prstGeom>
        </p:spPr>
      </p:pic>
      <p:sp>
        <p:nvSpPr>
          <p:cNvPr id="4" name="Segnaposto contenuto 3"/>
          <p:cNvSpPr>
            <a:spLocks noGrp="1"/>
          </p:cNvSpPr>
          <p:nvPr>
            <p:ph idx="1"/>
          </p:nvPr>
        </p:nvSpPr>
        <p:spPr>
          <a:xfrm>
            <a:off x="10317310" y="3075590"/>
            <a:ext cx="731520" cy="497841"/>
          </a:xfrm>
          <a:ln>
            <a:solidFill>
              <a:schemeClr val="accent1">
                <a:shade val="50000"/>
              </a:schemeClr>
            </a:solidFill>
          </a:ln>
        </p:spPr>
        <p:txBody>
          <a:bodyPr/>
          <a:lstStyle/>
          <a:p>
            <a:pPr marL="0" indent="0">
              <a:buNone/>
            </a:pPr>
            <a:r>
              <a:rPr lang="it-IT" dirty="0"/>
              <a:t>IDE</a:t>
            </a:r>
          </a:p>
        </p:txBody>
      </p:sp>
      <p:sp>
        <p:nvSpPr>
          <p:cNvPr id="5" name="Freccia in giù 4"/>
          <p:cNvSpPr/>
          <p:nvPr/>
        </p:nvSpPr>
        <p:spPr>
          <a:xfrm rot="3966894">
            <a:off x="9457795" y="2881383"/>
            <a:ext cx="255938" cy="148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contenuto 3"/>
          <p:cNvSpPr txBox="1">
            <a:spLocks/>
          </p:cNvSpPr>
          <p:nvPr/>
        </p:nvSpPr>
        <p:spPr>
          <a:xfrm>
            <a:off x="909150" y="2577749"/>
            <a:ext cx="6192690" cy="1760571"/>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Vale la pena di dedicare qualche minuto all’esplorazione delle sottocartelle…</a:t>
            </a:r>
          </a:p>
        </p:txBody>
      </p:sp>
      <p:sp>
        <p:nvSpPr>
          <p:cNvPr id="6" name="Segnaposto piè di pagina 5"/>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083538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olo 5"/>
          <p:cNvSpPr>
            <a:spLocks noGrp="1"/>
          </p:cNvSpPr>
          <p:nvPr>
            <p:ph type="title"/>
          </p:nvPr>
        </p:nvSpPr>
        <p:spPr>
          <a:xfrm>
            <a:off x="283029" y="209549"/>
            <a:ext cx="10515600" cy="571501"/>
          </a:xfrm>
        </p:spPr>
        <p:txBody>
          <a:bodyPr>
            <a:no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3900" dirty="0">
                <a:latin typeface="Arial" panose="020B0604020202020204" pitchFamily="34" charset="0"/>
                <a:cs typeface="Arial" panose="020B0604020202020204" pitchFamily="34" charset="0"/>
              </a:rPr>
              <a:t>Significato delle librerie principali</a:t>
            </a:r>
          </a:p>
        </p:txBody>
      </p:sp>
      <p:pic>
        <p:nvPicPr>
          <p:cNvPr id="11267" name="Picture 2" descr="C:\Users\MimmoPann\Desktop\Librerie.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279651" y="1196975"/>
            <a:ext cx="7212013" cy="4872038"/>
          </a:xfrm>
        </p:spPr>
      </p:pic>
      <p:pic>
        <p:nvPicPr>
          <p:cNvPr id="2" name="Immagine 1"/>
          <p:cNvPicPr>
            <a:picLocks noChangeAspect="1"/>
          </p:cNvPicPr>
          <p:nvPr/>
        </p:nvPicPr>
        <p:blipFill>
          <a:blip r:embed="rId3" cstate="print"/>
          <a:stretch>
            <a:fillRect/>
          </a:stretch>
        </p:blipFill>
        <p:spPr>
          <a:xfrm>
            <a:off x="838200" y="936626"/>
            <a:ext cx="10753725" cy="5886450"/>
          </a:xfrm>
          <a:prstGeom prst="rect">
            <a:avLst/>
          </a:prstGeom>
        </p:spPr>
      </p:pic>
    </p:spTree>
    <p:extLst>
      <p:ext uri="{BB962C8B-B14F-4D97-AF65-F5344CB8AC3E}">
        <p14:creationId xmlns:p14="http://schemas.microsoft.com/office/powerpoint/2010/main" val="3433909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1"/>
          <p:cNvSpPr>
            <a:spLocks noGrp="1"/>
          </p:cNvSpPr>
          <p:nvPr>
            <p:ph type="title"/>
          </p:nvPr>
        </p:nvSpPr>
        <p:spPr/>
        <p:txBody>
          <a:bodyP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3900" dirty="0">
                <a:latin typeface="Arial" panose="020B0604020202020204" pitchFamily="34" charset="0"/>
                <a:cs typeface="Arial" panose="020B0604020202020204" pitchFamily="34" charset="0"/>
              </a:rPr>
              <a:t>Contenuto della cartella </a:t>
            </a:r>
            <a:r>
              <a:rPr lang="it-IT" altLang="it-IT" sz="3900" dirty="0" err="1">
                <a:latin typeface="Arial" panose="020B0604020202020204" pitchFamily="34" charset="0"/>
                <a:cs typeface="Arial" panose="020B0604020202020204" pitchFamily="34" charset="0"/>
              </a:rPr>
              <a:t>examples</a:t>
            </a:r>
            <a:r>
              <a:rPr lang="it-IT" altLang="it-IT" sz="3900" dirty="0">
                <a:latin typeface="Arial" panose="020B0604020202020204" pitchFamily="34" charset="0"/>
                <a:cs typeface="Arial" panose="020B0604020202020204" pitchFamily="34" charset="0"/>
              </a:rPr>
              <a:t> </a:t>
            </a:r>
          </a:p>
        </p:txBody>
      </p:sp>
      <p:pic>
        <p:nvPicPr>
          <p:cNvPr id="2" name="Immagine 1"/>
          <p:cNvPicPr>
            <a:picLocks noChangeAspect="1"/>
          </p:cNvPicPr>
          <p:nvPr/>
        </p:nvPicPr>
        <p:blipFill>
          <a:blip r:embed="rId2" cstate="print"/>
          <a:stretch>
            <a:fillRect/>
          </a:stretch>
        </p:blipFill>
        <p:spPr>
          <a:xfrm>
            <a:off x="838200" y="1539648"/>
            <a:ext cx="2868386" cy="4556418"/>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417814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altLang="it-IT" sz="3900" dirty="0">
                <a:latin typeface="Arial" panose="020B0604020202020204" pitchFamily="34" charset="0"/>
                <a:cs typeface="Arial" panose="020B0604020202020204" pitchFamily="34" charset="0"/>
              </a:rPr>
              <a:t>Per chi ama Visual Studio</a:t>
            </a:r>
          </a:p>
        </p:txBody>
      </p:sp>
      <p:sp>
        <p:nvSpPr>
          <p:cNvPr id="3" name="Segnaposto contenuto 2"/>
          <p:cNvSpPr>
            <a:spLocks noGrp="1"/>
          </p:cNvSpPr>
          <p:nvPr>
            <p:ph sz="half" idx="1"/>
          </p:nvPr>
        </p:nvSpPr>
        <p:spPr>
          <a:xfrm>
            <a:off x="263165" y="1781968"/>
            <a:ext cx="5181600" cy="4351338"/>
          </a:xfrm>
        </p:spPr>
        <p:txBody>
          <a:bodyPr>
            <a:normAutofit lnSpcReduction="10000"/>
          </a:bodyPr>
          <a:lstStyle/>
          <a:p>
            <a:r>
              <a:rPr lang="it-IT" dirty="0"/>
              <a:t>Esiste un plugin che permette di usare VS anche per gli sketch.</a:t>
            </a:r>
          </a:p>
          <a:p>
            <a:r>
              <a:rPr lang="it-IT" dirty="0"/>
              <a:t>[Oppure </a:t>
            </a:r>
            <a:r>
              <a:rPr lang="it-IT" dirty="0" err="1"/>
              <a:t>Atmel</a:t>
            </a:r>
            <a:r>
              <a:rPr lang="it-IT" dirty="0"/>
              <a:t> studio, se preferite…]</a:t>
            </a:r>
          </a:p>
          <a:p>
            <a:endParaRPr lang="it-IT" dirty="0"/>
          </a:p>
          <a:p>
            <a:endParaRPr lang="it-IT" dirty="0"/>
          </a:p>
          <a:p>
            <a:endParaRPr lang="it-IT" dirty="0"/>
          </a:p>
          <a:p>
            <a:r>
              <a:rPr lang="it-IT" dirty="0">
                <a:hlinkClick r:id="rId2"/>
              </a:rPr>
              <a:t>http://www.visualmicro.com/page/Arduino-Visual-Studio-Downloads.aspx</a:t>
            </a:r>
            <a:endParaRPr lang="it-IT" dirty="0"/>
          </a:p>
          <a:p>
            <a:endParaRPr lang="it-IT" dirty="0"/>
          </a:p>
        </p:txBody>
      </p:sp>
      <p:sp>
        <p:nvSpPr>
          <p:cNvPr id="5" name="Segnaposto piè di pagina 4"/>
          <p:cNvSpPr>
            <a:spLocks noGrp="1"/>
          </p:cNvSpPr>
          <p:nvPr>
            <p:ph type="ftr" sz="quarter" idx="11"/>
          </p:nvPr>
        </p:nvSpPr>
        <p:spPr/>
        <p:txBody>
          <a:bodyPr/>
          <a:lstStyle/>
          <a:p>
            <a:r>
              <a:rPr lang="pt-BR" dirty="0"/>
              <a:t>A.S. 16-17 Classe 4G - M. L. Silva</a:t>
            </a:r>
            <a:endParaRPr lang="it-IT" dirty="0"/>
          </a:p>
        </p:txBody>
      </p:sp>
      <p:pic>
        <p:nvPicPr>
          <p:cNvPr id="1026" name="Picture 2" descr="Original Software Tools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2494" y="2630078"/>
            <a:ext cx="2593283" cy="2813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M/VS/AS Software Toolset"/>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8023339" y="2033546"/>
            <a:ext cx="3628191" cy="4099760"/>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a destra 5"/>
          <p:cNvSpPr/>
          <p:nvPr/>
        </p:nvSpPr>
        <p:spPr>
          <a:xfrm>
            <a:off x="7307358" y="3850176"/>
            <a:ext cx="914400" cy="34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2448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altLang="it-IT" sz="3900" dirty="0">
                <a:latin typeface="Arial" panose="020B0604020202020204" pitchFamily="34" charset="0"/>
                <a:cs typeface="Arial" panose="020B0604020202020204" pitchFamily="34" charset="0"/>
              </a:rPr>
              <a:t>VS 2015 con plugin: tutta da scoprire…</a:t>
            </a:r>
          </a:p>
        </p:txBody>
      </p:sp>
      <p:sp>
        <p:nvSpPr>
          <p:cNvPr id="3" name="Segnaposto contenuto 2"/>
          <p:cNvSpPr>
            <a:spLocks noGrp="1"/>
          </p:cNvSpPr>
          <p:nvPr>
            <p:ph sz="half" idx="1"/>
          </p:nvPr>
        </p:nvSpPr>
        <p:spPr/>
        <p:txBody>
          <a:bodyPr/>
          <a:lstStyle/>
          <a:p>
            <a:endParaRPr lang="it-IT"/>
          </a:p>
        </p:txBody>
      </p:sp>
      <p:sp>
        <p:nvSpPr>
          <p:cNvPr id="4" name="Segnaposto contenuto 3"/>
          <p:cNvSpPr>
            <a:spLocks noGrp="1"/>
          </p:cNvSpPr>
          <p:nvPr>
            <p:ph sz="half" idx="2"/>
          </p:nvPr>
        </p:nvSpPr>
        <p:spPr/>
        <p:txBody>
          <a:bodyPr/>
          <a:lstStyle/>
          <a:p>
            <a:endParaRPr lang="it-IT"/>
          </a:p>
        </p:txBody>
      </p:sp>
      <p:sp>
        <p:nvSpPr>
          <p:cNvPr id="5" name="Segnaposto piè di pagina 4"/>
          <p:cNvSpPr>
            <a:spLocks noGrp="1"/>
          </p:cNvSpPr>
          <p:nvPr>
            <p:ph type="ftr" sz="quarter" idx="11"/>
          </p:nvPr>
        </p:nvSpPr>
        <p:spPr/>
        <p:txBody>
          <a:bodyPr/>
          <a:lstStyle/>
          <a:p>
            <a:r>
              <a:rPr lang="pt-BR"/>
              <a:t>A.S. 16-17 Classe 4G - M. L. Silva</a:t>
            </a:r>
            <a:endParaRPr lang="it-IT"/>
          </a:p>
        </p:txBody>
      </p:sp>
      <p:pic>
        <p:nvPicPr>
          <p:cNvPr id="6" name="Immagine 5"/>
          <p:cNvPicPr>
            <a:picLocks noChangeAspect="1"/>
          </p:cNvPicPr>
          <p:nvPr/>
        </p:nvPicPr>
        <p:blipFill>
          <a:blip r:embed="rId2" cstate="print"/>
          <a:stretch>
            <a:fillRect/>
          </a:stretch>
        </p:blipFill>
        <p:spPr>
          <a:xfrm>
            <a:off x="1432874" y="1449073"/>
            <a:ext cx="9478652" cy="5089839"/>
          </a:xfrm>
          <a:prstGeom prst="rect">
            <a:avLst/>
          </a:prstGeom>
        </p:spPr>
      </p:pic>
    </p:spTree>
    <p:extLst>
      <p:ext uri="{BB962C8B-B14F-4D97-AF65-F5344CB8AC3E}">
        <p14:creationId xmlns:p14="http://schemas.microsoft.com/office/powerpoint/2010/main" val="3269183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olo 4"/>
          <p:cNvSpPr>
            <a:spLocks noGrp="1"/>
          </p:cNvSpPr>
          <p:nvPr>
            <p:ph type="title"/>
          </p:nvPr>
        </p:nvSpPr>
        <p:spPr>
          <a:xfrm>
            <a:off x="3149600" y="152401"/>
            <a:ext cx="6927850" cy="708702"/>
          </a:xfrm>
        </p:spPr>
        <p:txBody>
          <a:bodyPr>
            <a:normAutofit/>
          </a:bodyPr>
          <a:lstStyle/>
          <a:p>
            <a:pPr algn="l" eaLnBrk="1" hangingPunct="1"/>
            <a:r>
              <a:rPr lang="it-IT" altLang="it-IT" sz="3900" dirty="0" err="1">
                <a:latin typeface="Arial" panose="020B0604020202020204" pitchFamily="34" charset="0"/>
                <a:cs typeface="Arial" panose="020B0604020202020204" pitchFamily="34" charset="0"/>
              </a:rPr>
              <a:t>Blink</a:t>
            </a:r>
            <a:r>
              <a:rPr lang="it-IT" altLang="it-IT" sz="3900" dirty="0">
                <a:latin typeface="Arial" panose="020B0604020202020204" pitchFamily="34" charset="0"/>
                <a:cs typeface="Arial" panose="020B0604020202020204" pitchFamily="34" charset="0"/>
              </a:rPr>
              <a:t> – Un esempio</a:t>
            </a:r>
          </a:p>
        </p:txBody>
      </p:sp>
      <p:sp>
        <p:nvSpPr>
          <p:cNvPr id="14340" name="CasellaDiTesto 6"/>
          <p:cNvSpPr txBox="1">
            <a:spLocks noChangeArrowheads="1"/>
          </p:cNvSpPr>
          <p:nvPr/>
        </p:nvSpPr>
        <p:spPr bwMode="auto">
          <a:xfrm>
            <a:off x="233680" y="1125540"/>
            <a:ext cx="597827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it-IT" dirty="0">
                <a:cs typeface="Arial" panose="020B0604020202020204" pitchFamily="34" charset="0"/>
              </a:rPr>
              <a:t>Cliccando sul  File/</a:t>
            </a:r>
            <a:r>
              <a:rPr lang="it-IT" altLang="it-IT" dirty="0" err="1">
                <a:cs typeface="Arial" panose="020B0604020202020204" pitchFamily="34" charset="0"/>
              </a:rPr>
              <a:t>example</a:t>
            </a:r>
            <a:r>
              <a:rPr lang="it-IT" altLang="it-IT" dirty="0">
                <a:cs typeface="Arial" panose="020B0604020202020204" pitchFamily="34" charset="0"/>
              </a:rPr>
              <a:t>/01.Basics è possibile caricare uno sketch </a:t>
            </a:r>
            <a:r>
              <a:rPr lang="it-IT" altLang="it-IT" i="1" dirty="0">
                <a:cs typeface="Arial" panose="020B0604020202020204" pitchFamily="34" charset="0"/>
              </a:rPr>
              <a:t>tipico</a:t>
            </a:r>
            <a:r>
              <a:rPr lang="it-IT" altLang="it-IT" dirty="0">
                <a:cs typeface="Arial" panose="020B0604020202020204" pitchFamily="34" charset="0"/>
              </a:rPr>
              <a:t>. </a:t>
            </a:r>
          </a:p>
          <a:p>
            <a:pPr eaLnBrk="1" hangingPunct="1"/>
            <a:r>
              <a:rPr lang="it-IT" altLang="it-IT" dirty="0">
                <a:cs typeface="Arial" panose="020B0604020202020204" pitchFamily="34" charset="0"/>
              </a:rPr>
              <a:t>Proviamo con: </a:t>
            </a:r>
            <a:r>
              <a:rPr lang="it-IT" altLang="it-IT" dirty="0" err="1">
                <a:cs typeface="Arial" panose="020B0604020202020204" pitchFamily="34" charset="0"/>
              </a:rPr>
              <a:t>Blink</a:t>
            </a:r>
            <a:endParaRPr lang="it-IT" altLang="it-IT" dirty="0">
              <a:cs typeface="Arial" panose="020B0604020202020204" pitchFamily="34" charset="0"/>
            </a:endParaRPr>
          </a:p>
          <a:p>
            <a:pPr eaLnBrk="1" hangingPunct="1"/>
            <a:r>
              <a:rPr lang="it-IT" altLang="it-IT" dirty="0">
                <a:cs typeface="Arial" panose="020B0604020202020204" pitchFamily="34" charset="0"/>
              </a:rPr>
              <a:t>I programmi </a:t>
            </a:r>
            <a:r>
              <a:rPr lang="it-IT" altLang="it-IT" dirty="0" err="1">
                <a:cs typeface="Arial" panose="020B0604020202020204" pitchFamily="34" charset="0"/>
              </a:rPr>
              <a:t>arduino</a:t>
            </a:r>
            <a:r>
              <a:rPr lang="it-IT" altLang="it-IT" dirty="0">
                <a:cs typeface="Arial" panose="020B0604020202020204" pitchFamily="34" charset="0"/>
              </a:rPr>
              <a:t> (sketch), sono file  .ino</a:t>
            </a: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endParaRPr lang="it-IT" altLang="it-IT" dirty="0">
              <a:cs typeface="Arial" panose="020B0604020202020204" pitchFamily="34" charset="0"/>
            </a:endParaRPr>
          </a:p>
          <a:p>
            <a:pPr eaLnBrk="1" hangingPunct="1"/>
            <a:r>
              <a:rPr lang="it-IT" altLang="it-IT" dirty="0">
                <a:cs typeface="Arial" panose="020B0604020202020204" pitchFamily="34" charset="0"/>
              </a:rPr>
              <a:t>Il linguaggio di programmazione deriva da C/C++ arricchito con comandi appositamente creati per Arduino.</a:t>
            </a:r>
          </a:p>
          <a:p>
            <a:pPr eaLnBrk="1" hangingPunct="1"/>
            <a:endParaRPr lang="it-IT" altLang="it-IT" dirty="0">
              <a:cs typeface="Arial" panose="020B0604020202020204" pitchFamily="34" charset="0"/>
            </a:endParaRPr>
          </a:p>
          <a:p>
            <a:pPr eaLnBrk="1" hangingPunct="1"/>
            <a:r>
              <a:rPr lang="it-IT" altLang="it-IT" dirty="0">
                <a:cs typeface="Arial" panose="020B0604020202020204" pitchFamily="34" charset="0"/>
              </a:rPr>
              <a:t>Potrebbe essere scritto anche con blocco note, se preferite…</a:t>
            </a:r>
          </a:p>
        </p:txBody>
      </p:sp>
      <p:pic>
        <p:nvPicPr>
          <p:cNvPr id="3" name="Immagine 2"/>
          <p:cNvPicPr>
            <a:picLocks noChangeAspect="1"/>
          </p:cNvPicPr>
          <p:nvPr/>
        </p:nvPicPr>
        <p:blipFill rotWithShape="1">
          <a:blip r:embed="rId2" cstate="print"/>
          <a:srcRect r="1729" b="46950"/>
          <a:stretch/>
        </p:blipFill>
        <p:spPr>
          <a:xfrm>
            <a:off x="233680" y="2498576"/>
            <a:ext cx="3377692" cy="2601457"/>
          </a:xfrm>
          <a:prstGeom prst="rect">
            <a:avLst/>
          </a:prstGeom>
        </p:spPr>
      </p:pic>
      <p:pic>
        <p:nvPicPr>
          <p:cNvPr id="5" name="Immagine 4"/>
          <p:cNvPicPr>
            <a:picLocks noChangeAspect="1"/>
          </p:cNvPicPr>
          <p:nvPr/>
        </p:nvPicPr>
        <p:blipFill>
          <a:blip r:embed="rId3" cstate="print"/>
          <a:stretch>
            <a:fillRect/>
          </a:stretch>
        </p:blipFill>
        <p:spPr>
          <a:xfrm>
            <a:off x="6976547" y="761710"/>
            <a:ext cx="4860957" cy="5974926"/>
          </a:xfrm>
          <a:prstGeom prst="rect">
            <a:avLst/>
          </a:prstGeom>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99531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stretch>
            <a:fillRect/>
          </a:stretch>
        </p:blipFill>
        <p:spPr>
          <a:xfrm>
            <a:off x="5376863" y="1031876"/>
            <a:ext cx="4572000" cy="5619750"/>
          </a:xfrm>
          <a:prstGeom prst="rect">
            <a:avLst/>
          </a:prstGeom>
        </p:spPr>
      </p:pic>
      <p:sp>
        <p:nvSpPr>
          <p:cNvPr id="15362" name="Titolo 3"/>
          <p:cNvSpPr>
            <a:spLocks noGrp="1"/>
          </p:cNvSpPr>
          <p:nvPr>
            <p:ph type="title"/>
          </p:nvPr>
        </p:nvSpPr>
        <p:spPr>
          <a:xfrm>
            <a:off x="1703389" y="692151"/>
            <a:ext cx="3214687" cy="1008063"/>
          </a:xfrm>
        </p:spPr>
        <p:txBody>
          <a:bodyPr/>
          <a:lstStyle/>
          <a:p>
            <a:pPr eaLnBrk="1" hangingPunct="1"/>
            <a:br>
              <a:rPr lang="it-IT" altLang="it-IT">
                <a:latin typeface="Arial" panose="020B0604020202020204" pitchFamily="34" charset="0"/>
                <a:cs typeface="Arial" panose="020B0604020202020204" pitchFamily="34" charset="0"/>
              </a:rPr>
            </a:br>
            <a:endParaRPr lang="it-IT" altLang="it-IT">
              <a:latin typeface="Arial" panose="020B0604020202020204" pitchFamily="34" charset="0"/>
              <a:cs typeface="Arial" panose="020B0604020202020204" pitchFamily="34" charset="0"/>
            </a:endParaRPr>
          </a:p>
        </p:txBody>
      </p:sp>
      <p:sp>
        <p:nvSpPr>
          <p:cNvPr id="15363" name="Segnaposto testo 5"/>
          <p:cNvSpPr>
            <a:spLocks noGrp="1"/>
          </p:cNvSpPr>
          <p:nvPr>
            <p:ph type="body" sz="half" idx="2"/>
          </p:nvPr>
        </p:nvSpPr>
        <p:spPr>
          <a:xfrm>
            <a:off x="1981200" y="1557339"/>
            <a:ext cx="3538538" cy="4568825"/>
          </a:xfrm>
        </p:spPr>
        <p:txBody>
          <a:bodyPr>
            <a:normAutofit/>
          </a:bodyPr>
          <a:lstStyle/>
          <a:p>
            <a:pPr eaLnBrk="1" hangingPunct="1"/>
            <a:endParaRPr lang="it-IT" altLang="it-IT" dirty="0">
              <a:latin typeface="Arial" panose="020B0604020202020204" pitchFamily="34" charset="0"/>
              <a:cs typeface="Arial" panose="020B0604020202020204" pitchFamily="34" charset="0"/>
            </a:endParaRPr>
          </a:p>
          <a:p>
            <a:pPr eaLnBrk="1" hangingPunct="1"/>
            <a:r>
              <a:rPr lang="it-IT" altLang="it-IT" dirty="0">
                <a:latin typeface="Arial" panose="020B0604020202020204" pitchFamily="34" charset="0"/>
                <a:cs typeface="Arial" panose="020B0604020202020204" pitchFamily="34" charset="0"/>
              </a:rPr>
              <a:t>Verifica del programma</a:t>
            </a:r>
            <a:br>
              <a:rPr lang="it-IT" altLang="it-IT" dirty="0">
                <a:latin typeface="Arial" panose="020B0604020202020204" pitchFamily="34" charset="0"/>
                <a:cs typeface="Arial" panose="020B0604020202020204" pitchFamily="34" charset="0"/>
              </a:rPr>
            </a:br>
            <a:endParaRPr lang="it-IT" altLang="it-IT" dirty="0">
              <a:latin typeface="Arial" panose="020B0604020202020204" pitchFamily="34" charset="0"/>
              <a:cs typeface="Arial" panose="020B0604020202020204" pitchFamily="34" charset="0"/>
            </a:endParaRPr>
          </a:p>
          <a:p>
            <a:pPr eaLnBrk="1" hangingPunct="1"/>
            <a:endParaRPr lang="it-IT" altLang="it-IT" dirty="0">
              <a:latin typeface="Arial" panose="020B0604020202020204" pitchFamily="34" charset="0"/>
              <a:cs typeface="Arial" panose="020B0604020202020204" pitchFamily="34" charset="0"/>
            </a:endParaRPr>
          </a:p>
          <a:p>
            <a:pPr eaLnBrk="1" hangingPunct="1"/>
            <a:r>
              <a:rPr lang="it-IT" altLang="it-IT" dirty="0">
                <a:latin typeface="Arial" panose="020B0604020202020204" pitchFamily="34" charset="0"/>
                <a:cs typeface="Arial" panose="020B0604020202020204" pitchFamily="34" charset="0"/>
              </a:rPr>
              <a:t>Upload</a:t>
            </a:r>
          </a:p>
          <a:p>
            <a:pPr eaLnBrk="1" hangingPunct="1"/>
            <a:endParaRPr lang="it-IT" altLang="it-IT" dirty="0">
              <a:latin typeface="Arial" panose="020B0604020202020204" pitchFamily="34" charset="0"/>
              <a:cs typeface="Arial" panose="020B0604020202020204" pitchFamily="34" charset="0"/>
            </a:endParaRPr>
          </a:p>
          <a:p>
            <a:pPr eaLnBrk="1" hangingPunct="1"/>
            <a:r>
              <a:rPr lang="it-IT" altLang="it-IT" dirty="0">
                <a:latin typeface="Arial" panose="020B0604020202020204" pitchFamily="34" charset="0"/>
                <a:cs typeface="Arial" panose="020B0604020202020204" pitchFamily="34" charset="0"/>
              </a:rPr>
              <a:t>Debug</a:t>
            </a:r>
          </a:p>
          <a:p>
            <a:pPr eaLnBrk="1" hangingPunct="1"/>
            <a:endParaRPr lang="it-IT" altLang="it-IT" dirty="0">
              <a:latin typeface="Arial" panose="020B0604020202020204" pitchFamily="34" charset="0"/>
              <a:cs typeface="Arial" panose="020B0604020202020204" pitchFamily="34" charset="0"/>
            </a:endParaRPr>
          </a:p>
          <a:p>
            <a:pPr eaLnBrk="1" hangingPunct="1"/>
            <a:r>
              <a:rPr lang="it-IT" altLang="it-IT" dirty="0">
                <a:latin typeface="Arial" panose="020B0604020202020204" pitchFamily="34" charset="0"/>
                <a:cs typeface="Arial" panose="020B0604020202020204" pitchFamily="34" charset="0"/>
              </a:rPr>
              <a:t>In </a:t>
            </a:r>
            <a:r>
              <a:rPr lang="it-IT" altLang="it-IT" b="1" dirty="0">
                <a:latin typeface="Arial" panose="020B0604020202020204" pitchFamily="34" charset="0"/>
                <a:cs typeface="Arial" panose="020B0604020202020204" pitchFamily="34" charset="0"/>
              </a:rPr>
              <a:t>Strumenti</a:t>
            </a:r>
            <a:r>
              <a:rPr lang="it-IT" altLang="it-IT" dirty="0">
                <a:latin typeface="Arial" panose="020B0604020202020204" pitchFamily="34" charset="0"/>
                <a:cs typeface="Arial" panose="020B0604020202020204" pitchFamily="34" charset="0"/>
              </a:rPr>
              <a:t> caricare il modello di Arduino.</a:t>
            </a:r>
          </a:p>
          <a:p>
            <a:pPr eaLnBrk="1" hangingPunct="1"/>
            <a:r>
              <a:rPr lang="it-IT" altLang="it-IT" dirty="0">
                <a:latin typeface="Arial" panose="020B0604020202020204" pitchFamily="34" charset="0"/>
                <a:cs typeface="Arial" panose="020B0604020202020204" pitchFamily="34" charset="0"/>
              </a:rPr>
              <a:t>In </a:t>
            </a:r>
            <a:r>
              <a:rPr lang="it-IT" altLang="it-IT" b="1" dirty="0">
                <a:latin typeface="Arial" panose="020B0604020202020204" pitchFamily="34" charset="0"/>
                <a:cs typeface="Arial" panose="020B0604020202020204" pitchFamily="34" charset="0"/>
              </a:rPr>
              <a:t>Strumenti</a:t>
            </a:r>
            <a:r>
              <a:rPr lang="it-IT" altLang="it-IT" dirty="0">
                <a:latin typeface="Arial" panose="020B0604020202020204" pitchFamily="34" charset="0"/>
                <a:cs typeface="Arial" panose="020B0604020202020204" pitchFamily="34" charset="0"/>
              </a:rPr>
              <a:t> selezionare la COM adeguata</a:t>
            </a:r>
          </a:p>
          <a:p>
            <a:pPr eaLnBrk="1" hangingPunct="1"/>
            <a:endParaRPr lang="it-IT" altLang="it-IT" dirty="0">
              <a:latin typeface="Arial" panose="020B0604020202020204" pitchFamily="34" charset="0"/>
              <a:cs typeface="Arial" panose="020B0604020202020204" pitchFamily="34" charset="0"/>
            </a:endParaRPr>
          </a:p>
          <a:p>
            <a:pPr eaLnBrk="1" hangingPunct="1"/>
            <a:endParaRPr lang="it-IT" altLang="it-IT" dirty="0">
              <a:latin typeface="Arial" panose="020B0604020202020204" pitchFamily="34" charset="0"/>
              <a:cs typeface="Arial" panose="020B0604020202020204" pitchFamily="34" charset="0"/>
            </a:endParaRPr>
          </a:p>
          <a:p>
            <a:pPr eaLnBrk="1" hangingPunct="1"/>
            <a:endParaRPr lang="it-IT" altLang="it-IT" dirty="0">
              <a:latin typeface="Arial" panose="020B0604020202020204" pitchFamily="34" charset="0"/>
              <a:cs typeface="Arial" panose="020B0604020202020204" pitchFamily="34" charset="0"/>
            </a:endParaRPr>
          </a:p>
        </p:txBody>
      </p:sp>
      <p:cxnSp>
        <p:nvCxnSpPr>
          <p:cNvPr id="24" name="Connettore 2 23"/>
          <p:cNvCxnSpPr/>
          <p:nvPr/>
        </p:nvCxnSpPr>
        <p:spPr>
          <a:xfrm flipV="1">
            <a:off x="2865120" y="1956816"/>
            <a:ext cx="2907030" cy="99265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Connettore 2 29"/>
          <p:cNvCxnSpPr/>
          <p:nvPr/>
        </p:nvCxnSpPr>
        <p:spPr>
          <a:xfrm flipV="1">
            <a:off x="4277519" y="1956815"/>
            <a:ext cx="1099344" cy="10217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367" name="CasellaDiTesto 7"/>
          <p:cNvSpPr txBox="1">
            <a:spLocks noChangeArrowheads="1"/>
          </p:cNvSpPr>
          <p:nvPr/>
        </p:nvSpPr>
        <p:spPr bwMode="auto">
          <a:xfrm>
            <a:off x="213359" y="223520"/>
            <a:ext cx="115341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it-IT" sz="3200" dirty="0">
                <a:cs typeface="Arial" panose="020B0604020202020204" pitchFamily="34" charset="0"/>
              </a:rPr>
              <a:t>Prima di caricare lo sketch nel microcontrollore, guardiamoci attorno nell’IDE…</a:t>
            </a:r>
          </a:p>
        </p:txBody>
      </p:sp>
      <p:cxnSp>
        <p:nvCxnSpPr>
          <p:cNvPr id="10" name="Connettore 2 9"/>
          <p:cNvCxnSpPr/>
          <p:nvPr/>
        </p:nvCxnSpPr>
        <p:spPr>
          <a:xfrm flipV="1">
            <a:off x="5618375" y="1700215"/>
            <a:ext cx="1844462" cy="303204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Parentesi graffa chiusa 18"/>
          <p:cNvSpPr/>
          <p:nvPr/>
        </p:nvSpPr>
        <p:spPr>
          <a:xfrm>
            <a:off x="5105400" y="4292601"/>
            <a:ext cx="360362" cy="865188"/>
          </a:xfrm>
          <a:prstGeom prst="righ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it-IT"/>
          </a:p>
        </p:txBody>
      </p:sp>
      <p:cxnSp>
        <p:nvCxnSpPr>
          <p:cNvPr id="21" name="Connettore 2 20"/>
          <p:cNvCxnSpPr/>
          <p:nvPr/>
        </p:nvCxnSpPr>
        <p:spPr>
          <a:xfrm>
            <a:off x="4506012" y="6014301"/>
            <a:ext cx="4866588" cy="46777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371" name="CasellaDiTesto 24"/>
          <p:cNvSpPr txBox="1">
            <a:spLocks noChangeArrowheads="1"/>
          </p:cNvSpPr>
          <p:nvPr/>
        </p:nvSpPr>
        <p:spPr bwMode="auto">
          <a:xfrm>
            <a:off x="2782888" y="5805489"/>
            <a:ext cx="2233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it-IT" dirty="0">
                <a:latin typeface="Calibri" panose="020F0502020204030204" pitchFamily="34" charset="0"/>
              </a:rPr>
              <a:t>Vedi status bar…</a:t>
            </a:r>
          </a:p>
        </p:txBody>
      </p:sp>
      <p:sp>
        <p:nvSpPr>
          <p:cNvPr id="15372" name="CasellaDiTesto 15"/>
          <p:cNvSpPr txBox="1">
            <a:spLocks noChangeArrowheads="1"/>
          </p:cNvSpPr>
          <p:nvPr/>
        </p:nvSpPr>
        <p:spPr bwMode="auto">
          <a:xfrm>
            <a:off x="8100219" y="2843212"/>
            <a:ext cx="151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it-IT" dirty="0">
                <a:latin typeface="Calibri" panose="020F0502020204030204" pitchFamily="34" charset="0"/>
              </a:rPr>
              <a:t>Serial monitor</a:t>
            </a:r>
          </a:p>
        </p:txBody>
      </p:sp>
      <p:cxnSp>
        <p:nvCxnSpPr>
          <p:cNvPr id="20" name="Connettore 2 19"/>
          <p:cNvCxnSpPr/>
          <p:nvPr/>
        </p:nvCxnSpPr>
        <p:spPr>
          <a:xfrm flipV="1">
            <a:off x="9085262" y="1889919"/>
            <a:ext cx="574675" cy="10810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374" name="CasellaDiTesto 21"/>
          <p:cNvSpPr txBox="1">
            <a:spLocks noChangeArrowheads="1"/>
          </p:cNvSpPr>
          <p:nvPr/>
        </p:nvSpPr>
        <p:spPr bwMode="auto">
          <a:xfrm>
            <a:off x="7175501" y="3284539"/>
            <a:ext cx="2016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it-IT">
                <a:latin typeface="Calibri" panose="020F0502020204030204" pitchFamily="34" charset="0"/>
              </a:rPr>
              <a:t>Debug</a:t>
            </a:r>
          </a:p>
        </p:txBody>
      </p:sp>
      <p:cxnSp>
        <p:nvCxnSpPr>
          <p:cNvPr id="26" name="Connettore 2 25"/>
          <p:cNvCxnSpPr/>
          <p:nvPr/>
        </p:nvCxnSpPr>
        <p:spPr>
          <a:xfrm>
            <a:off x="7464426" y="3644901"/>
            <a:ext cx="305592" cy="2160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061436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cstate="print"/>
          <a:stretch>
            <a:fillRect/>
          </a:stretch>
        </p:blipFill>
        <p:spPr>
          <a:xfrm>
            <a:off x="762000" y="933450"/>
            <a:ext cx="9753600" cy="5924550"/>
          </a:xfrm>
          <a:prstGeom prst="rect">
            <a:avLst/>
          </a:prstGeom>
        </p:spPr>
      </p:pic>
      <p:sp>
        <p:nvSpPr>
          <p:cNvPr id="12" name="Titolo 4"/>
          <p:cNvSpPr>
            <a:spLocks noGrp="1"/>
          </p:cNvSpPr>
          <p:nvPr>
            <p:ph type="title"/>
          </p:nvPr>
        </p:nvSpPr>
        <p:spPr>
          <a:xfrm>
            <a:off x="3149600" y="152401"/>
            <a:ext cx="6927850" cy="708702"/>
          </a:xfrm>
        </p:spPr>
        <p:txBody>
          <a:bodyPr>
            <a:normAutofit/>
          </a:bodyPr>
          <a:lstStyle/>
          <a:p>
            <a:pPr algn="l" eaLnBrk="1" hangingPunct="1"/>
            <a:r>
              <a:rPr lang="it-IT" altLang="it-IT" sz="3900" dirty="0">
                <a:latin typeface="Arial" panose="020B0604020202020204" pitchFamily="34" charset="0"/>
                <a:cs typeface="Arial" panose="020B0604020202020204" pitchFamily="34" charset="0"/>
              </a:rPr>
              <a:t>Scelta del tipo di Arduino</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06651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4"/>
          <p:cNvSpPr>
            <a:spLocks noGrp="1"/>
          </p:cNvSpPr>
          <p:nvPr>
            <p:ph type="title"/>
          </p:nvPr>
        </p:nvSpPr>
        <p:spPr>
          <a:xfrm>
            <a:off x="3149600" y="152401"/>
            <a:ext cx="6927850" cy="708702"/>
          </a:xfrm>
        </p:spPr>
        <p:txBody>
          <a:bodyPr>
            <a:normAutofit fontScale="90000"/>
          </a:bodyPr>
          <a:lstStyle/>
          <a:p>
            <a:pPr algn="l" eaLnBrk="1" hangingPunct="1"/>
            <a:r>
              <a:rPr lang="it-IT" altLang="it-IT" sz="3900" dirty="0">
                <a:latin typeface="Arial" panose="020B0604020202020204" pitchFamily="34" charset="0"/>
                <a:cs typeface="Arial" panose="020B0604020202020204" pitchFamily="34" charset="0"/>
              </a:rPr>
              <a:t>Selezione della COM: attenzione!</a:t>
            </a:r>
          </a:p>
        </p:txBody>
      </p:sp>
      <p:pic>
        <p:nvPicPr>
          <p:cNvPr id="3" name="Immagine 2"/>
          <p:cNvPicPr>
            <a:picLocks noChangeAspect="1"/>
          </p:cNvPicPr>
          <p:nvPr/>
        </p:nvPicPr>
        <p:blipFill>
          <a:blip r:embed="rId2" cstate="print"/>
          <a:stretch>
            <a:fillRect/>
          </a:stretch>
        </p:blipFill>
        <p:spPr>
          <a:xfrm>
            <a:off x="306070" y="861103"/>
            <a:ext cx="9182100" cy="5686425"/>
          </a:xfrm>
          <a:prstGeom prst="rect">
            <a:avLst/>
          </a:prstGeom>
        </p:spPr>
      </p:pic>
      <p:sp>
        <p:nvSpPr>
          <p:cNvPr id="4" name="CasellaDiTesto 3"/>
          <p:cNvSpPr txBox="1"/>
          <p:nvPr/>
        </p:nvSpPr>
        <p:spPr>
          <a:xfrm>
            <a:off x="9845040" y="2011680"/>
            <a:ext cx="2092960" cy="1200329"/>
          </a:xfrm>
          <a:prstGeom prst="rect">
            <a:avLst/>
          </a:prstGeom>
          <a:noFill/>
        </p:spPr>
        <p:txBody>
          <a:bodyPr wrap="square" rtlCol="0">
            <a:spAutoFit/>
          </a:bodyPr>
          <a:lstStyle/>
          <a:p>
            <a:r>
              <a:rPr lang="it-IT" dirty="0"/>
              <a:t>Naturalmente dipende dal PC e dall’aver collegato Arduino…</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68527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
          <p:cNvSpPr>
            <a:spLocks noGrp="1" noChangeArrowheads="1"/>
          </p:cNvSpPr>
          <p:nvPr>
            <p:ph type="title"/>
          </p:nvPr>
        </p:nvSpPr>
        <p:spPr>
          <a:xfrm>
            <a:off x="2206152" y="162738"/>
            <a:ext cx="7808500" cy="1062832"/>
          </a:xfrm>
        </p:spPr>
        <p:txBody>
          <a:bodyPr vert="horz" lIns="91440" tIns="10059"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it-IT" altLang="it-IT" dirty="0">
                <a:latin typeface="Arial" panose="020B0604020202020204" pitchFamily="34" charset="0"/>
                <a:cs typeface="Arial" panose="020B0604020202020204" pitchFamily="34" charset="0"/>
              </a:rPr>
              <a:t>Cos'è Arduino?</a:t>
            </a:r>
          </a:p>
        </p:txBody>
      </p:sp>
      <p:sp>
        <p:nvSpPr>
          <p:cNvPr id="5124" name="Rectangle 2"/>
          <p:cNvSpPr>
            <a:spLocks noGrp="1" noChangeArrowheads="1"/>
          </p:cNvSpPr>
          <p:nvPr>
            <p:ph type="subTitle" idx="4294967295"/>
          </p:nvPr>
        </p:nvSpPr>
        <p:spPr>
          <a:xfrm>
            <a:off x="471340" y="1677971"/>
            <a:ext cx="10501460" cy="3510895"/>
          </a:xfrm>
        </p:spPr>
        <p:txBody>
          <a:bodyPr vert="horz" lIns="91440" tIns="0" rIns="91440" bIns="45720" rtlCol="0" anchor="ctr">
            <a:normAutofit/>
          </a:bodyPr>
          <a:lstStyle/>
          <a:p>
            <a:pPr marL="210266" indent="-195864">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2359" dirty="0">
                <a:latin typeface="Arial" panose="020B0604020202020204" pitchFamily="34" charset="0"/>
                <a:cs typeface="Arial" panose="020B0604020202020204" pitchFamily="34" charset="0"/>
              </a:rPr>
              <a:t>Microcontrollore che può essere programmato per ricevere input da diversi </a:t>
            </a:r>
            <a:r>
              <a:rPr lang="it-IT" altLang="it-IT" sz="2359" b="1" dirty="0">
                <a:latin typeface="Arial" panose="020B0604020202020204" pitchFamily="34" charset="0"/>
                <a:cs typeface="Arial" panose="020B0604020202020204" pitchFamily="34" charset="0"/>
              </a:rPr>
              <a:t>sensori</a:t>
            </a:r>
            <a:r>
              <a:rPr lang="it-IT" altLang="it-IT" sz="2359" dirty="0">
                <a:latin typeface="Arial" panose="020B0604020202020204" pitchFamily="34" charset="0"/>
                <a:cs typeface="Arial" panose="020B0604020202020204" pitchFamily="34" charset="0"/>
              </a:rPr>
              <a:t> e che può interagire attivamente con il mondo esterno attraverso il controllo di dispositivi </a:t>
            </a:r>
            <a:r>
              <a:rPr lang="it-IT" altLang="it-IT" sz="2359" b="1" dirty="0">
                <a:latin typeface="Arial" panose="020B0604020202020204" pitchFamily="34" charset="0"/>
                <a:cs typeface="Arial" panose="020B0604020202020204" pitchFamily="34" charset="0"/>
              </a:rPr>
              <a:t>attuatori</a:t>
            </a:r>
            <a:r>
              <a:rPr lang="it-IT" altLang="it-IT" sz="2359" dirty="0">
                <a:latin typeface="Arial" panose="020B0604020202020204" pitchFamily="34" charset="0"/>
                <a:cs typeface="Arial" panose="020B0604020202020204" pitchFamily="34" charset="0"/>
              </a:rPr>
              <a:t> come luci, motori, ecc.</a:t>
            </a:r>
          </a:p>
          <a:p>
            <a:pPr marL="210266" indent="-195864">
              <a:lnSpc>
                <a:spcPct val="154000"/>
              </a:lnSpc>
              <a:spcAft>
                <a:spcPct val="0"/>
              </a:spcAft>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endParaRPr lang="it-IT" altLang="it-IT" sz="2359" dirty="0">
              <a:latin typeface="Arial" panose="020B0604020202020204" pitchFamily="34" charset="0"/>
              <a:cs typeface="Arial" panose="020B0604020202020204" pitchFamily="34" charset="0"/>
            </a:endParaRPr>
          </a:p>
          <a:p>
            <a:pPr marL="210266" indent="-195864">
              <a:lnSpc>
                <a:spcPct val="154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2359" dirty="0">
                <a:latin typeface="Arial" panose="020B0604020202020204" pitchFamily="34" charset="0"/>
                <a:cs typeface="Arial" panose="020B0604020202020204" pitchFamily="34" charset="0"/>
              </a:rPr>
              <a:t>Rilasciato con licenza di tipo open source. </a:t>
            </a:r>
          </a:p>
        </p:txBody>
      </p:sp>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16576913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0"/>
            <a:ext cx="109101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800" dirty="0">
                <a:latin typeface="Arial" panose="020B0604020202020204" pitchFamily="34" charset="0"/>
                <a:cs typeface="Arial" panose="020B0604020202020204" pitchFamily="34" charset="0"/>
              </a:rPr>
              <a:t>Ma noi non proveremo fisicamente la scheda, ci avvarremo di un simulatore (</a:t>
            </a:r>
            <a:r>
              <a:rPr lang="it-IT" sz="2800" dirty="0" err="1">
                <a:latin typeface="Arial" panose="020B0604020202020204" pitchFamily="34" charset="0"/>
                <a:cs typeface="Arial" panose="020B0604020202020204" pitchFamily="34" charset="0"/>
              </a:rPr>
              <a:t>circuits.io</a:t>
            </a:r>
            <a:r>
              <a:rPr lang="it-IT" sz="2800" dirty="0">
                <a:latin typeface="Arial" panose="020B0604020202020204" pitchFamily="34" charset="0"/>
                <a:cs typeface="Arial" panose="020B0604020202020204" pitchFamily="34" charset="0"/>
              </a:rPr>
              <a:t>)</a:t>
            </a: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a:t>
            </a:r>
          </a:p>
        </p:txBody>
      </p:sp>
      <p:pic>
        <p:nvPicPr>
          <p:cNvPr id="2" name="Immagine 1"/>
          <p:cNvPicPr>
            <a:picLocks noChangeAspect="1"/>
          </p:cNvPicPr>
          <p:nvPr/>
        </p:nvPicPr>
        <p:blipFill>
          <a:blip r:embed="rId2" cstate="print"/>
          <a:stretch>
            <a:fillRect/>
          </a:stretch>
        </p:blipFill>
        <p:spPr>
          <a:xfrm>
            <a:off x="2976521" y="1838027"/>
            <a:ext cx="8081010" cy="4674694"/>
          </a:xfrm>
          <a:prstGeom prst="rect">
            <a:avLst/>
          </a:prstGeom>
          <a:effectLst>
            <a:softEdge rad="76200"/>
          </a:effectLst>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4251396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0"/>
            <a:ext cx="1091018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800" dirty="0">
                <a:latin typeface="Arial" panose="020B0604020202020204" pitchFamily="34" charset="0"/>
                <a:cs typeface="Arial" panose="020B0604020202020204" pitchFamily="34" charset="0"/>
              </a:rPr>
              <a:t>Occorre registrarsi, perciò:</a:t>
            </a:r>
          </a:p>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Create, se volete, un account di posta ad hoc</a:t>
            </a:r>
          </a:p>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Create una password adeguata per il sito</a:t>
            </a:r>
          </a:p>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Effettuate il login</a:t>
            </a:r>
          </a:p>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E quindi….</a:t>
            </a:r>
          </a:p>
          <a:p>
            <a:pPr marL="457200" indent="-457200">
              <a:spcBef>
                <a:spcPct val="50000"/>
              </a:spcBef>
              <a:buFont typeface="Arial" panose="020B0604020202020204" pitchFamily="34" charset="0"/>
              <a:buChar char="•"/>
              <a:defRPr/>
            </a:pPr>
            <a:endParaRPr lang="it-IT" sz="2800" dirty="0">
              <a:latin typeface="Arial" panose="020B0604020202020204" pitchFamily="34" charset="0"/>
              <a:cs typeface="Arial" panose="020B0604020202020204" pitchFamily="34" charset="0"/>
            </a:endParaRPr>
          </a:p>
          <a:p>
            <a:pPr>
              <a:spcBef>
                <a:spcPct val="50000"/>
              </a:spcBef>
              <a:defRPr/>
            </a:pPr>
            <a:endParaRPr lang="it-IT" sz="28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 - avvio</a:t>
            </a:r>
          </a:p>
        </p:txBody>
      </p:sp>
      <p:pic>
        <p:nvPicPr>
          <p:cNvPr id="2" name="Immagine 1"/>
          <p:cNvPicPr>
            <a:picLocks noChangeAspect="1"/>
          </p:cNvPicPr>
          <p:nvPr/>
        </p:nvPicPr>
        <p:blipFill>
          <a:blip r:embed="rId2" cstate="print"/>
          <a:stretch>
            <a:fillRect/>
          </a:stretch>
        </p:blipFill>
        <p:spPr>
          <a:xfrm>
            <a:off x="5972996" y="2824479"/>
            <a:ext cx="5924363" cy="3427119"/>
          </a:xfrm>
          <a:prstGeom prst="rect">
            <a:avLst/>
          </a:prstGeom>
          <a:effectLst>
            <a:softEdge rad="63500"/>
          </a:effectLst>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4193768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0"/>
            <a:ext cx="1091018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Create/ Open </a:t>
            </a:r>
            <a:r>
              <a:rPr lang="it-IT" sz="2800" dirty="0" err="1">
                <a:latin typeface="Arial" panose="020B0604020202020204" pitchFamily="34" charset="0"/>
                <a:cs typeface="Arial" panose="020B0604020202020204" pitchFamily="34" charset="0"/>
              </a:rPr>
              <a:t>Electronics</a:t>
            </a:r>
            <a:r>
              <a:rPr lang="it-IT" sz="2800" dirty="0">
                <a:latin typeface="Arial" panose="020B0604020202020204" pitchFamily="34" charset="0"/>
                <a:cs typeface="Arial" panose="020B0604020202020204" pitchFamily="34" charset="0"/>
              </a:rPr>
              <a:t> Lab </a:t>
            </a:r>
            <a:r>
              <a:rPr lang="it-IT" sz="2800" dirty="0" err="1">
                <a:latin typeface="Arial" panose="020B0604020202020204" pitchFamily="34" charset="0"/>
                <a:cs typeface="Arial" panose="020B0604020202020204" pitchFamily="34" charset="0"/>
              </a:rPr>
              <a:t>Hub</a:t>
            </a:r>
            <a:endParaRPr lang="it-IT" sz="2800" dirty="0">
              <a:latin typeface="Arial" panose="020B0604020202020204" pitchFamily="34" charset="0"/>
              <a:cs typeface="Arial" panose="020B0604020202020204" pitchFamily="34" charset="0"/>
            </a:endParaRPr>
          </a:p>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New </a:t>
            </a:r>
            <a:r>
              <a:rPr lang="it-IT" sz="2800" dirty="0" err="1">
                <a:latin typeface="Arial" panose="020B0604020202020204" pitchFamily="34" charset="0"/>
                <a:cs typeface="Arial" panose="020B0604020202020204" pitchFamily="34" charset="0"/>
              </a:rPr>
              <a:t>Electronics</a:t>
            </a:r>
            <a:r>
              <a:rPr lang="it-IT" sz="2800" dirty="0">
                <a:latin typeface="Arial" panose="020B0604020202020204" pitchFamily="34" charset="0"/>
                <a:cs typeface="Arial" panose="020B0604020202020204" pitchFamily="34" charset="0"/>
              </a:rPr>
              <a:t> Lab…appare una breadboard</a:t>
            </a:r>
          </a:p>
          <a:p>
            <a:pPr marL="457200" indent="-457200">
              <a:spcBef>
                <a:spcPct val="50000"/>
              </a:spcBef>
              <a:buFont typeface="Arial" panose="020B0604020202020204" pitchFamily="34" charset="0"/>
              <a:buChar char="•"/>
              <a:defRPr/>
            </a:pPr>
            <a:endParaRPr lang="it-IT" sz="2800" dirty="0">
              <a:latin typeface="Arial" panose="020B0604020202020204" pitchFamily="34" charset="0"/>
              <a:cs typeface="Arial" panose="020B0604020202020204" pitchFamily="34" charset="0"/>
            </a:endParaRPr>
          </a:p>
          <a:p>
            <a:pPr>
              <a:spcBef>
                <a:spcPct val="50000"/>
              </a:spcBef>
              <a:defRPr/>
            </a:pPr>
            <a:endParaRPr lang="it-IT" sz="28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 - avvio</a:t>
            </a:r>
          </a:p>
        </p:txBody>
      </p:sp>
      <p:pic>
        <p:nvPicPr>
          <p:cNvPr id="3" name="Immagine 2"/>
          <p:cNvPicPr>
            <a:picLocks noChangeAspect="1"/>
          </p:cNvPicPr>
          <p:nvPr/>
        </p:nvPicPr>
        <p:blipFill rotWithShape="1">
          <a:blip r:embed="rId2" cstate="print"/>
          <a:srcRect l="-1" t="12250" r="1693" b="7987"/>
          <a:stretch/>
        </p:blipFill>
        <p:spPr>
          <a:xfrm>
            <a:off x="2273457" y="2293144"/>
            <a:ext cx="9827103" cy="4351496"/>
          </a:xfrm>
          <a:prstGeom prst="rect">
            <a:avLst/>
          </a:prstGeom>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301709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0"/>
            <a:ext cx="10910187"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Dalla finestra Components potete prelevare moltissime componenti, con il meccanismo del drag &amp; drop</a:t>
            </a:r>
          </a:p>
          <a:p>
            <a:pPr marL="457200" indent="-457200">
              <a:spcBef>
                <a:spcPct val="50000"/>
              </a:spcBef>
              <a:buFont typeface="Arial" panose="020B0604020202020204" pitchFamily="34" charset="0"/>
              <a:buChar char="•"/>
              <a:defRPr/>
            </a:pPr>
            <a:r>
              <a:rPr lang="it-IT" sz="2800" dirty="0">
                <a:latin typeface="Arial" panose="020B0604020202020204" pitchFamily="34" charset="0"/>
                <a:cs typeface="Arial" panose="020B0604020202020204" pitchFamily="34" charset="0"/>
              </a:rPr>
              <a:t>Potete </a:t>
            </a:r>
            <a:r>
              <a:rPr lang="it-IT" sz="2800" i="1" dirty="0">
                <a:latin typeface="Arial" panose="020B0604020202020204" pitchFamily="34" charset="0"/>
                <a:cs typeface="Arial" panose="020B0604020202020204" pitchFamily="34" charset="0"/>
              </a:rPr>
              <a:t>customizzarle</a:t>
            </a:r>
            <a:r>
              <a:rPr lang="it-IT" sz="2800" dirty="0">
                <a:latin typeface="Arial" panose="020B0604020202020204" pitchFamily="34" charset="0"/>
                <a:cs typeface="Arial" panose="020B0604020202020204" pitchFamily="34" charset="0"/>
              </a:rPr>
              <a:t> tramite una finestra delle proprietà</a:t>
            </a:r>
          </a:p>
          <a:p>
            <a:pPr marL="457200" indent="-457200">
              <a:spcBef>
                <a:spcPct val="50000"/>
              </a:spcBef>
              <a:buFont typeface="Arial" panose="020B0604020202020204" pitchFamily="34" charset="0"/>
              <a:buChar char="•"/>
              <a:defRPr/>
            </a:pPr>
            <a:endParaRPr lang="it-IT" sz="2800" dirty="0">
              <a:latin typeface="Arial" panose="020B0604020202020204" pitchFamily="34" charset="0"/>
              <a:cs typeface="Arial" panose="020B0604020202020204" pitchFamily="34" charset="0"/>
            </a:endParaRPr>
          </a:p>
          <a:p>
            <a:pPr>
              <a:spcBef>
                <a:spcPct val="50000"/>
              </a:spcBef>
              <a:defRPr/>
            </a:pPr>
            <a:endParaRPr lang="it-IT" sz="28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 - avvio</a:t>
            </a:r>
          </a:p>
        </p:txBody>
      </p:sp>
      <p:pic>
        <p:nvPicPr>
          <p:cNvPr id="2" name="Immagine 1"/>
          <p:cNvPicPr>
            <a:picLocks noChangeAspect="1"/>
          </p:cNvPicPr>
          <p:nvPr/>
        </p:nvPicPr>
        <p:blipFill rotWithShape="1">
          <a:blip r:embed="rId2" cstate="print"/>
          <a:srcRect l="-1" t="11786" r="270" b="7890"/>
          <a:stretch/>
        </p:blipFill>
        <p:spPr>
          <a:xfrm>
            <a:off x="1903773" y="3033174"/>
            <a:ext cx="8091566" cy="3462218"/>
          </a:xfrm>
          <a:prstGeom prst="rect">
            <a:avLst/>
          </a:prstGeom>
        </p:spPr>
      </p:pic>
      <p:sp>
        <p:nvSpPr>
          <p:cNvPr id="4" name="Rettangolo 3"/>
          <p:cNvSpPr/>
          <p:nvPr/>
        </p:nvSpPr>
        <p:spPr>
          <a:xfrm>
            <a:off x="8371840" y="3637280"/>
            <a:ext cx="1727200" cy="863600"/>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Freccia in giù 4"/>
          <p:cNvSpPr/>
          <p:nvPr/>
        </p:nvSpPr>
        <p:spPr>
          <a:xfrm rot="20115498">
            <a:off x="8961120" y="2550574"/>
            <a:ext cx="193040" cy="965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52655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800" dirty="0">
                <a:latin typeface="Arial" panose="020B0604020202020204" pitchFamily="34" charset="0"/>
                <a:cs typeface="Arial" panose="020B0604020202020204" pitchFamily="34" charset="0"/>
              </a:rPr>
              <a:t>Potere allo stesso modo «acquistare» uno o più Arduino…</a:t>
            </a: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 - avvio</a:t>
            </a:r>
          </a:p>
        </p:txBody>
      </p:sp>
      <p:pic>
        <p:nvPicPr>
          <p:cNvPr id="2" name="Immagine 1"/>
          <p:cNvPicPr>
            <a:picLocks noChangeAspect="1"/>
          </p:cNvPicPr>
          <p:nvPr/>
        </p:nvPicPr>
        <p:blipFill>
          <a:blip r:embed="rId2" cstate="print"/>
          <a:stretch>
            <a:fillRect/>
          </a:stretch>
        </p:blipFill>
        <p:spPr>
          <a:xfrm>
            <a:off x="0" y="1883309"/>
            <a:ext cx="12192000" cy="3091382"/>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4233773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800" dirty="0">
                <a:latin typeface="Arial" panose="020B0604020202020204" pitchFamily="34" charset="0"/>
                <a:cs typeface="Arial" panose="020B0604020202020204" pitchFamily="34" charset="0"/>
              </a:rPr>
              <a:t>Ma soprattutto, con Code Editor…dando al simulatore il tempo necessario….vi troverete di fronte ad uno sketch già preimpostato</a:t>
            </a: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 - avvio</a:t>
            </a:r>
          </a:p>
        </p:txBody>
      </p:sp>
      <p:sp>
        <p:nvSpPr>
          <p:cNvPr id="3" name="Rettangolo 2"/>
          <p:cNvSpPr/>
          <p:nvPr/>
        </p:nvSpPr>
        <p:spPr>
          <a:xfrm>
            <a:off x="8839200" y="2296160"/>
            <a:ext cx="843280" cy="447040"/>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p:cNvPicPr>
            <a:picLocks noChangeAspect="1"/>
          </p:cNvPicPr>
          <p:nvPr/>
        </p:nvPicPr>
        <p:blipFill>
          <a:blip r:embed="rId2" cstate="print"/>
          <a:stretch>
            <a:fillRect/>
          </a:stretch>
        </p:blipFill>
        <p:spPr>
          <a:xfrm>
            <a:off x="157655" y="1884603"/>
            <a:ext cx="10920248" cy="4733073"/>
          </a:xfrm>
          <a:prstGeom prst="rect">
            <a:avLst/>
          </a:prstGeom>
        </p:spPr>
      </p:pic>
      <p:sp>
        <p:nvSpPr>
          <p:cNvPr id="5" name="Rettangolo 4"/>
          <p:cNvSpPr/>
          <p:nvPr/>
        </p:nvSpPr>
        <p:spPr>
          <a:xfrm>
            <a:off x="157655" y="4309241"/>
            <a:ext cx="5707117" cy="23084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
        <p:nvSpPr>
          <p:cNvPr id="6" name="Rettangolo 5"/>
          <p:cNvSpPr/>
          <p:nvPr/>
        </p:nvSpPr>
        <p:spPr>
          <a:xfrm>
            <a:off x="10034649" y="4309241"/>
            <a:ext cx="1413164" cy="67839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54571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514350" indent="-514350">
              <a:spcBef>
                <a:spcPct val="50000"/>
              </a:spcBef>
              <a:buFont typeface="+mj-lt"/>
              <a:buAutoNum type="arabicPeriod"/>
              <a:defRPr/>
            </a:pPr>
            <a:r>
              <a:rPr lang="it-IT" sz="2800" dirty="0">
                <a:latin typeface="Arial" panose="020B0604020202020204" pitchFamily="34" charset="0"/>
                <a:cs typeface="Arial" panose="020B0604020202020204" pitchFamily="34" charset="0"/>
              </a:rPr>
              <a:t>Il simulatore risente del collegamento ad Internet, pertanto a volte può essere poco «</a:t>
            </a:r>
            <a:r>
              <a:rPr lang="it-IT" sz="2800" i="1" dirty="0">
                <a:latin typeface="Arial" panose="020B0604020202020204" pitchFamily="34" charset="0"/>
                <a:cs typeface="Arial" panose="020B0604020202020204" pitchFamily="34" charset="0"/>
              </a:rPr>
              <a:t>responsive</a:t>
            </a:r>
            <a:r>
              <a:rPr lang="it-IT" sz="2800" dirty="0">
                <a:latin typeface="Arial" panose="020B0604020202020204" pitchFamily="34" charset="0"/>
                <a:cs typeface="Arial" panose="020B0604020202020204" pitchFamily="34" charset="0"/>
              </a:rPr>
              <a:t>»: abbiate pazienza</a:t>
            </a:r>
          </a:p>
          <a:p>
            <a:pPr marL="514350" indent="-514350">
              <a:spcBef>
                <a:spcPct val="50000"/>
              </a:spcBef>
              <a:buFont typeface="+mj-lt"/>
              <a:buAutoNum type="arabicPeriod"/>
              <a:defRPr/>
            </a:pPr>
            <a:r>
              <a:rPr lang="it-IT" sz="2800" dirty="0">
                <a:latin typeface="Arial" panose="020B0604020202020204" pitchFamily="34" charset="0"/>
                <a:cs typeface="Arial" panose="020B0604020202020204" pitchFamily="34" charset="0"/>
              </a:rPr>
              <a:t>Contiene inoltre alcuni bug, che vi insegneranno a </a:t>
            </a:r>
            <a:r>
              <a:rPr lang="it-IT" sz="2800" u="sng" dirty="0">
                <a:latin typeface="Arial" panose="020B0604020202020204" pitchFamily="34" charset="0"/>
                <a:cs typeface="Arial" panose="020B0604020202020204" pitchFamily="34" charset="0"/>
              </a:rPr>
              <a:t>salvare celermente </a:t>
            </a:r>
            <a:r>
              <a:rPr lang="it-IT" sz="2800" dirty="0">
                <a:latin typeface="Arial" panose="020B0604020202020204" pitchFamily="34" charset="0"/>
                <a:cs typeface="Arial" panose="020B0604020202020204" pitchFamily="34" charset="0"/>
              </a:rPr>
              <a:t>il vostro lavoro, per non rischiare di perderlo.</a:t>
            </a:r>
          </a:p>
          <a:p>
            <a:pPr marL="514350" indent="-514350">
              <a:spcBef>
                <a:spcPct val="50000"/>
              </a:spcBef>
              <a:buFont typeface="+mj-lt"/>
              <a:buAutoNum type="arabicPeriod"/>
              <a:defRPr/>
            </a:pPr>
            <a:r>
              <a:rPr lang="it-IT" sz="2800" dirty="0">
                <a:latin typeface="Arial" panose="020B0604020202020204" pitchFamily="34" charset="0"/>
                <a:cs typeface="Arial" panose="020B0604020202020204" pitchFamily="34" charset="0"/>
              </a:rPr>
              <a:t>Dovete «prenderci la mano», perciò: usatelo, non potete fare danni e non vi costa nulla!</a:t>
            </a:r>
          </a:p>
          <a:p>
            <a:pPr>
              <a:spcBef>
                <a:spcPct val="50000"/>
              </a:spcBef>
              <a:defRPr/>
            </a:pPr>
            <a:endParaRPr lang="it-IT" sz="28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Simulatore – regole di lavoro</a:t>
            </a:r>
          </a:p>
        </p:txBody>
      </p:sp>
      <p:pic>
        <p:nvPicPr>
          <p:cNvPr id="4" name="Immagine 3"/>
          <p:cNvPicPr>
            <a:picLocks noChangeAspect="1"/>
          </p:cNvPicPr>
          <p:nvPr/>
        </p:nvPicPr>
        <p:blipFill>
          <a:blip r:embed="rId2" cstate="print"/>
          <a:stretch>
            <a:fillRect/>
          </a:stretch>
        </p:blipFill>
        <p:spPr>
          <a:xfrm>
            <a:off x="367413" y="3975913"/>
            <a:ext cx="6649613" cy="2882087"/>
          </a:xfrm>
          <a:prstGeom prst="rect">
            <a:avLst/>
          </a:prstGeom>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060096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14066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Vediamo ora come creare un primo sketch e come eseguirlo, utilizzando il simulatore.</a:t>
            </a:r>
          </a:p>
          <a:p>
            <a:pPr>
              <a:spcBef>
                <a:spcPct val="50000"/>
              </a:spcBef>
              <a:defRPr/>
            </a:pPr>
            <a:r>
              <a:rPr lang="it-IT" sz="2400" dirty="0">
                <a:latin typeface="Arial" panose="020B0604020202020204" pitchFamily="34" charset="0"/>
                <a:cs typeface="Arial" panose="020B0604020202020204" pitchFamily="34" charset="0"/>
              </a:rPr>
              <a:t>Successivamente vedrete le slide che fanno la stessa cosa a livello fisico.</a:t>
            </a:r>
          </a:p>
          <a:p>
            <a:pPr>
              <a:spcBef>
                <a:spcPct val="50000"/>
              </a:spcBef>
              <a:defRPr/>
            </a:pPr>
            <a:r>
              <a:rPr lang="it-IT" sz="2400" dirty="0">
                <a:latin typeface="Arial" panose="020B0604020202020204" pitchFamily="34" charset="0"/>
                <a:cs typeface="Arial" panose="020B0604020202020204" pitchFamily="34" charset="0"/>
              </a:rPr>
              <a:t>In seguito riporterò solo gli sketch e le </a:t>
            </a:r>
            <a:r>
              <a:rPr lang="it-IT" sz="2800" dirty="0">
                <a:latin typeface="Arial" panose="020B0604020202020204" pitchFamily="34" charset="0"/>
                <a:cs typeface="Arial" panose="020B0604020202020204" pitchFamily="34" charset="0"/>
              </a:rPr>
              <a:t>riproduzioni</a:t>
            </a:r>
            <a:r>
              <a:rPr lang="it-IT" sz="2400" dirty="0">
                <a:latin typeface="Arial" panose="020B0604020202020204" pitchFamily="34" charset="0"/>
                <a:cs typeface="Arial" panose="020B0604020202020204" pitchFamily="34" charset="0"/>
              </a:rPr>
              <a:t> dei circuiti, lasciando a voi la scelta di come lavorare a casa, se su simulatore (scelta consigliata per i </a:t>
            </a:r>
            <a:r>
              <a:rPr lang="it-IT" sz="2400" dirty="0" err="1">
                <a:latin typeface="Arial" panose="020B0604020202020204" pitchFamily="34" charset="0"/>
                <a:cs typeface="Arial" panose="020B0604020202020204" pitchFamily="34" charset="0"/>
              </a:rPr>
              <a:t>newbie</a:t>
            </a:r>
            <a:r>
              <a:rPr lang="it-IT" sz="2400" dirty="0">
                <a:latin typeface="Arial" panose="020B0604020202020204" pitchFamily="34" charset="0"/>
                <a:cs typeface="Arial" panose="020B0604020202020204" pitchFamily="34" charset="0"/>
              </a:rPr>
              <a:t> e per l’uso di componenti non note) sia su scheda, se la possedete.</a:t>
            </a:r>
          </a:p>
          <a:p>
            <a:pPr>
              <a:spcBef>
                <a:spcPct val="50000"/>
              </a:spcBef>
              <a:defRPr/>
            </a:pPr>
            <a:endParaRPr lang="it-IT" sz="24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119816"/>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Hello world – Arduino </a:t>
            </a:r>
            <a:r>
              <a:rPr lang="it-IT" sz="3900" dirty="0" err="1">
                <a:latin typeface="Arial" panose="020B0604020202020204" pitchFamily="34" charset="0"/>
                <a:cs typeface="Arial" panose="020B0604020202020204" pitchFamily="34" charset="0"/>
              </a:rPr>
              <a:t>edition</a:t>
            </a:r>
            <a:endParaRPr lang="it-IT" sz="3900" dirty="0">
              <a:latin typeface="Arial" panose="020B0604020202020204" pitchFamily="34" charset="0"/>
              <a:cs typeface="Arial" panose="020B0604020202020204" pitchFamily="34" charset="0"/>
            </a:endParaRPr>
          </a:p>
        </p:txBody>
      </p:sp>
      <p:sp>
        <p:nvSpPr>
          <p:cNvPr id="3" name="Freccia in giù 2"/>
          <p:cNvSpPr/>
          <p:nvPr/>
        </p:nvSpPr>
        <p:spPr>
          <a:xfrm rot="2466676">
            <a:off x="4258291" y="3557949"/>
            <a:ext cx="487680" cy="128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Freccia in giù 5"/>
          <p:cNvSpPr/>
          <p:nvPr/>
        </p:nvSpPr>
        <p:spPr>
          <a:xfrm rot="19582257">
            <a:off x="5316418" y="3583359"/>
            <a:ext cx="487680" cy="128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p:cNvPicPr>
            <a:picLocks noChangeAspect="1"/>
          </p:cNvPicPr>
          <p:nvPr/>
        </p:nvPicPr>
        <p:blipFill>
          <a:blip r:embed="rId2" cstate="print"/>
          <a:stretch>
            <a:fillRect/>
          </a:stretch>
        </p:blipFill>
        <p:spPr>
          <a:xfrm>
            <a:off x="1881822" y="4645629"/>
            <a:ext cx="2119701" cy="1858676"/>
          </a:xfrm>
          <a:prstGeom prst="rect">
            <a:avLst/>
          </a:prstGeom>
        </p:spPr>
      </p:pic>
      <p:pic>
        <p:nvPicPr>
          <p:cNvPr id="5" name="Immagine 4"/>
          <p:cNvPicPr>
            <a:picLocks noChangeAspect="1"/>
          </p:cNvPicPr>
          <p:nvPr/>
        </p:nvPicPr>
        <p:blipFill>
          <a:blip r:embed="rId3" cstate="print"/>
          <a:stretch>
            <a:fillRect/>
          </a:stretch>
        </p:blipFill>
        <p:spPr>
          <a:xfrm>
            <a:off x="6013437" y="4645629"/>
            <a:ext cx="1477872" cy="1816551"/>
          </a:xfrm>
          <a:prstGeom prst="rect">
            <a:avLst/>
          </a:prstGeom>
        </p:spPr>
      </p:pic>
      <p:pic>
        <p:nvPicPr>
          <p:cNvPr id="9" name="Segnaposto contenuto 5" descr="C:\Users\MimmoPann\Desktop\ArduinoUno_R3_Front_450px.jpg"/>
          <p:cNvPicPr>
            <a:picLocks/>
          </p:cNvPicPr>
          <p:nvPr/>
        </p:nvPicPr>
        <p:blipFill>
          <a:blip r:embed="rId4" cstate="print">
            <a:extLst>
              <a:ext uri="{28A0092B-C50C-407E-A947-70E740481C1C}">
                <a14:useLocalDpi xmlns:a14="http://schemas.microsoft.com/office/drawing/2010/main" val="0"/>
              </a:ext>
            </a:extLst>
          </a:blip>
          <a:srcRect/>
          <a:stretch>
            <a:fillRect/>
          </a:stretch>
        </p:blipFill>
        <p:spPr>
          <a:xfrm>
            <a:off x="8039741" y="5574967"/>
            <a:ext cx="1463482" cy="744696"/>
          </a:xfrm>
          <a:prstGeom prst="rect">
            <a:avLst/>
          </a:prstGeom>
        </p:spPr>
      </p:pic>
      <p:sp>
        <p:nvSpPr>
          <p:cNvPr id="7" name="CasellaDiTesto 6"/>
          <p:cNvSpPr txBox="1"/>
          <p:nvPr/>
        </p:nvSpPr>
        <p:spPr>
          <a:xfrm>
            <a:off x="7473726" y="5611777"/>
            <a:ext cx="470762" cy="707886"/>
          </a:xfrm>
          <a:prstGeom prst="rect">
            <a:avLst/>
          </a:prstGeom>
          <a:noFill/>
        </p:spPr>
        <p:txBody>
          <a:bodyPr wrap="square" rtlCol="0">
            <a:spAutoFit/>
          </a:bodyPr>
          <a:lstStyle/>
          <a:p>
            <a:r>
              <a:rPr lang="it-IT" sz="4000" dirty="0">
                <a:latin typeface="Arial" panose="020B0604020202020204" pitchFamily="34" charset="0"/>
                <a:cs typeface="Arial" panose="020B0604020202020204" pitchFamily="34" charset="0"/>
              </a:rPr>
              <a:t>+</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024770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20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r>
              <a:rPr lang="it-IT" sz="2400" dirty="0">
                <a:latin typeface="Arial" panose="020B0604020202020204" pitchFamily="34" charset="0"/>
                <a:cs typeface="Arial" panose="020B0604020202020204" pitchFamily="34" charset="0"/>
              </a:rPr>
              <a:t>Provate a creare questo circuito minimale. Dovrete istanziare le componenti corrette, collegarle ai giusti pin e poi potrete far partire la simulazione.</a:t>
            </a: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r>
              <a:rPr lang="it-IT" sz="2400" dirty="0">
                <a:latin typeface="Arial" panose="020B0604020202020204" pitchFamily="34" charset="0"/>
                <a:cs typeface="Arial" panose="020B0604020202020204" pitchFamily="34" charset="0"/>
              </a:rPr>
              <a:t>Se volete una mano, comodamente a casa vostra:</a:t>
            </a:r>
          </a:p>
          <a:p>
            <a:pPr>
              <a:spcBef>
                <a:spcPct val="50000"/>
              </a:spcBef>
              <a:defRPr/>
            </a:pPr>
            <a:r>
              <a:rPr lang="it-IT" sz="1200" dirty="0">
                <a:latin typeface="Arial" panose="020B0604020202020204" pitchFamily="34" charset="0"/>
                <a:cs typeface="Arial" panose="020B0604020202020204" pitchFamily="34" charset="0"/>
              </a:rPr>
              <a:t>https://www.youtube.com/watch?v=eLsXVAoINGQ&amp;list=PLu8TYSQ5jCFho31LxXCoEBlL3x94l6mLc&amp;index=7</a:t>
            </a:r>
          </a:p>
        </p:txBody>
      </p:sp>
      <p:sp>
        <p:nvSpPr>
          <p:cNvPr id="8" name="Rectangle 1"/>
          <p:cNvSpPr txBox="1">
            <a:spLocks noChangeArrowheads="1"/>
          </p:cNvSpPr>
          <p:nvPr/>
        </p:nvSpPr>
        <p:spPr>
          <a:xfrm>
            <a:off x="367413" y="219869"/>
            <a:ext cx="11428347" cy="887571"/>
          </a:xfrm>
          <a:prstGeom prst="rect">
            <a:avLst/>
          </a:prstGeom>
        </p:spPr>
        <p:txBody>
          <a:bodyPr vert="horz" lIns="91440" tIns="10059"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Ancora prima di Hello world – impariamo a disegnare</a:t>
            </a:r>
          </a:p>
        </p:txBody>
      </p:sp>
      <p:pic>
        <p:nvPicPr>
          <p:cNvPr id="94210" name="Picture 2" descr="https://www.safaribooksonline.com/blog/wp-content/uploads/2013/07/led-resistor-circui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2758"/>
          <a:stretch/>
        </p:blipFill>
        <p:spPr bwMode="auto">
          <a:xfrm>
            <a:off x="8532495" y="2393284"/>
            <a:ext cx="3263265" cy="433263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879197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Otterrete qualcosa di simile a questo. </a:t>
            </a:r>
          </a:p>
          <a:p>
            <a:pPr>
              <a:spcBef>
                <a:spcPct val="50000"/>
              </a:spcBef>
              <a:defRPr/>
            </a:pPr>
            <a:r>
              <a:rPr lang="it-IT" sz="2400" dirty="0">
                <a:latin typeface="Arial" panose="020B0604020202020204" pitchFamily="34" charset="0"/>
                <a:cs typeface="Arial" panose="020B0604020202020204" pitchFamily="34" charset="0"/>
              </a:rPr>
              <a:t>Provate a cambiare il colore dei cavetti utilizzati, in relazione a quello che si connette a GND (nero) e quello che fornisce alimentazione (5V)</a:t>
            </a:r>
          </a:p>
          <a:p>
            <a:pPr>
              <a:spcBef>
                <a:spcPct val="50000"/>
              </a:spcBef>
              <a:defRPr/>
            </a:pPr>
            <a:r>
              <a:rPr lang="it-IT" sz="2400" dirty="0">
                <a:latin typeface="Arial" panose="020B0604020202020204" pitchFamily="34" charset="0"/>
                <a:cs typeface="Arial" panose="020B0604020202020204" pitchFamily="34" charset="0"/>
              </a:rPr>
              <a:t>Impostate la resistenza al valore di </a:t>
            </a:r>
            <a:r>
              <a:rPr lang="it-IT" sz="2400" b="1" dirty="0">
                <a:latin typeface="Arial" panose="020B0604020202020204" pitchFamily="34" charset="0"/>
                <a:cs typeface="Arial" panose="020B0604020202020204" pitchFamily="34" charset="0"/>
              </a:rPr>
              <a:t>220</a:t>
            </a:r>
            <a:r>
              <a:rPr lang="el-GR" sz="2400" b="1" dirty="0">
                <a:latin typeface="Arial" panose="020B0604020202020204" pitchFamily="34" charset="0"/>
                <a:cs typeface="Arial" panose="020B0604020202020204" pitchFamily="34" charset="0"/>
              </a:rPr>
              <a:t>Ω</a:t>
            </a:r>
            <a:r>
              <a:rPr lang="it-IT" sz="2400" b="1" dirty="0">
                <a:latin typeface="Arial" panose="020B0604020202020204" pitchFamily="34" charset="0"/>
                <a:cs typeface="Arial" panose="020B0604020202020204" pitchFamily="34" charset="0"/>
              </a:rPr>
              <a:t> -  </a:t>
            </a:r>
            <a:r>
              <a:rPr lang="it-IT" sz="2400" i="1" dirty="0">
                <a:latin typeface="Arial" panose="020B0604020202020204" pitchFamily="34" charset="0"/>
                <a:cs typeface="Arial" panose="020B0604020202020204" pitchFamily="34" charset="0"/>
              </a:rPr>
              <a:t>ragionevole sulla base di una legge…(*)</a:t>
            </a:r>
          </a:p>
          <a:p>
            <a:pPr>
              <a:spcBef>
                <a:spcPct val="50000"/>
              </a:spcBef>
              <a:defRPr/>
            </a:pPr>
            <a:r>
              <a:rPr lang="it-IT" sz="2400" dirty="0">
                <a:latin typeface="Arial" panose="020B0604020202020204" pitchFamily="34" charset="0"/>
                <a:cs typeface="Arial" panose="020B0604020202020204" pitchFamily="34" charset="0"/>
              </a:rPr>
              <a:t>Cambiate colore al LED e, soprattutto, fate attenzione a </a:t>
            </a:r>
            <a:r>
              <a:rPr lang="it-IT" sz="2400" b="1" dirty="0">
                <a:latin typeface="Arial" panose="020B0604020202020204" pitchFamily="34" charset="0"/>
                <a:cs typeface="Arial" panose="020B0604020202020204" pitchFamily="34" charset="0"/>
              </a:rPr>
              <a:t>collegare correttamente anodo e catodo</a:t>
            </a:r>
          </a:p>
          <a:p>
            <a:pPr>
              <a:spcBef>
                <a:spcPct val="50000"/>
              </a:spcBef>
              <a:defRPr/>
            </a:pPr>
            <a:r>
              <a:rPr lang="it-IT" sz="2400" dirty="0">
                <a:latin typeface="Arial" panose="020B0604020202020204" pitchFamily="34" charset="0"/>
                <a:cs typeface="Arial" panose="020B0604020202020204" pitchFamily="34" charset="0"/>
              </a:rPr>
              <a:t>Fate clic su</a:t>
            </a:r>
            <a:r>
              <a:rPr lang="it-IT" sz="2400" b="1" dirty="0">
                <a:latin typeface="Arial" panose="020B0604020202020204" pitchFamily="34" charset="0"/>
                <a:cs typeface="Arial" panose="020B0604020202020204" pitchFamily="34" charset="0"/>
              </a:rPr>
              <a:t> Start </a:t>
            </a:r>
            <a:r>
              <a:rPr lang="it-IT" sz="2400" b="1" dirty="0" err="1">
                <a:latin typeface="Arial" panose="020B0604020202020204" pitchFamily="34" charset="0"/>
                <a:cs typeface="Arial" panose="020B0604020202020204" pitchFamily="34" charset="0"/>
              </a:rPr>
              <a:t>Simulation</a:t>
            </a:r>
            <a:endParaRPr lang="it-IT" sz="2400" b="1" dirty="0">
              <a:latin typeface="Arial" panose="020B0604020202020204" pitchFamily="34" charset="0"/>
              <a:cs typeface="Arial" panose="020B0604020202020204" pitchFamily="34" charset="0"/>
            </a:endParaRPr>
          </a:p>
          <a:p>
            <a:pPr>
              <a:spcBef>
                <a:spcPct val="50000"/>
              </a:spcBef>
              <a:defRPr/>
            </a:pPr>
            <a:endParaRPr lang="it-IT" sz="2400" b="1" dirty="0">
              <a:latin typeface="Arial" panose="020B0604020202020204" pitchFamily="34" charset="0"/>
              <a:cs typeface="Arial" panose="020B0604020202020204" pitchFamily="34" charset="0"/>
            </a:endParaRPr>
          </a:p>
          <a:p>
            <a:pPr>
              <a:spcBef>
                <a:spcPct val="50000"/>
              </a:spcBef>
              <a:defRPr/>
            </a:pPr>
            <a:endParaRPr lang="it-IT" sz="2400" b="1" dirty="0">
              <a:latin typeface="Arial" panose="020B0604020202020204" pitchFamily="34" charset="0"/>
              <a:cs typeface="Arial" panose="020B0604020202020204" pitchFamily="34" charset="0"/>
            </a:endParaRPr>
          </a:p>
          <a:p>
            <a:pPr>
              <a:spcBef>
                <a:spcPct val="50000"/>
              </a:spcBef>
              <a:defRPr/>
            </a:pPr>
            <a:r>
              <a:rPr lang="it-IT" sz="2400" b="1" dirty="0">
                <a:latin typeface="Arial" panose="020B0604020202020204" pitchFamily="34" charset="0"/>
                <a:cs typeface="Arial" panose="020B0604020202020204" pitchFamily="34" charset="0"/>
              </a:rPr>
              <a:t>(*) …</a:t>
            </a:r>
            <a:r>
              <a:rPr lang="it-IT" sz="1600" b="1" dirty="0">
                <a:latin typeface="Arial" panose="020B0604020202020204" pitchFamily="34" charset="0"/>
                <a:cs typeface="Arial" panose="020B0604020202020204" pitchFamily="34" charset="0"/>
              </a:rPr>
              <a:t>Ohm?!</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Ancora prima di Hello world – impariamo a disegnare</a:t>
            </a:r>
          </a:p>
        </p:txBody>
      </p:sp>
      <p:pic>
        <p:nvPicPr>
          <p:cNvPr id="2" name="Immagine 1"/>
          <p:cNvPicPr>
            <a:picLocks noChangeAspect="1"/>
          </p:cNvPicPr>
          <p:nvPr/>
        </p:nvPicPr>
        <p:blipFill>
          <a:blip r:embed="rId3" cstate="print"/>
          <a:stretch>
            <a:fillRect/>
          </a:stretch>
        </p:blipFill>
        <p:spPr>
          <a:xfrm>
            <a:off x="5005675" y="3932589"/>
            <a:ext cx="7022112" cy="2788886"/>
          </a:xfrm>
          <a:prstGeom prst="rect">
            <a:avLst/>
          </a:prstGeom>
          <a:effectLst>
            <a:softEdge rad="101600"/>
          </a:effectLst>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48650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
          <p:cNvSpPr>
            <a:spLocks noGrp="1" noChangeArrowheads="1"/>
          </p:cNvSpPr>
          <p:nvPr>
            <p:ph type="title"/>
          </p:nvPr>
        </p:nvSpPr>
        <p:spPr>
          <a:xfrm>
            <a:off x="2206152" y="1"/>
            <a:ext cx="7808500" cy="1062832"/>
          </a:xfrm>
        </p:spPr>
        <p:txBody>
          <a:bodyPr vert="horz" lIns="91440" tIns="10059"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it-IT" altLang="it-IT" dirty="0">
                <a:latin typeface="Arial" panose="020B0604020202020204" pitchFamily="34" charset="0"/>
                <a:cs typeface="Arial" panose="020B0604020202020204" pitchFamily="34" charset="0"/>
              </a:rPr>
              <a:t>Applicazioni</a:t>
            </a:r>
          </a:p>
        </p:txBody>
      </p:sp>
      <p:sp>
        <p:nvSpPr>
          <p:cNvPr id="6148" name="Text Box 2"/>
          <p:cNvSpPr txBox="1">
            <a:spLocks noChangeArrowheads="1"/>
          </p:cNvSpPr>
          <p:nvPr/>
        </p:nvSpPr>
        <p:spPr bwMode="auto">
          <a:xfrm>
            <a:off x="437323" y="2623930"/>
            <a:ext cx="11489634" cy="374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431800" indent="-430213"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1587" indent="0" algn="just" eaLnBrk="1">
              <a:lnSpc>
                <a:spcPct val="102000"/>
              </a:lnSpc>
              <a:spcAft>
                <a:spcPts val="272"/>
              </a:spcAft>
              <a:buSzPct val="45000"/>
            </a:pPr>
            <a:r>
              <a:rPr lang="it-IT" altLang="it-IT" sz="2800" dirty="0">
                <a:cs typeface="Arial" panose="020B0604020202020204" pitchFamily="34" charset="0"/>
              </a:rPr>
              <a:t>Arduino è usato per sviluppare oggetti interattivi che possono essere:</a:t>
            </a:r>
          </a:p>
          <a:p>
            <a:pPr algn="just" eaLnBrk="1">
              <a:lnSpc>
                <a:spcPct val="154000"/>
              </a:lnSpc>
              <a:spcAft>
                <a:spcPts val="272"/>
              </a:spcAft>
              <a:buFont typeface="StarSymbol" charset="0"/>
              <a:buAutoNum type="alphaLcParenR"/>
            </a:pPr>
            <a:r>
              <a:rPr lang="it-IT" altLang="it-IT" sz="2800" b="1" dirty="0">
                <a:cs typeface="Arial" panose="020B0604020202020204" pitchFamily="34" charset="0"/>
              </a:rPr>
              <a:t>stand-alone</a:t>
            </a:r>
            <a:r>
              <a:rPr lang="it-IT" altLang="it-IT" sz="2800" dirty="0">
                <a:cs typeface="Arial" panose="020B0604020202020204" pitchFamily="34" charset="0"/>
              </a:rPr>
              <a:t> </a:t>
            </a:r>
          </a:p>
          <a:p>
            <a:pPr algn="just" eaLnBrk="1">
              <a:lnSpc>
                <a:spcPct val="154000"/>
              </a:lnSpc>
              <a:spcAft>
                <a:spcPts val="272"/>
              </a:spcAft>
              <a:buFont typeface="StarSymbol" charset="0"/>
              <a:buAutoNum type="alphaLcParenR"/>
            </a:pPr>
            <a:r>
              <a:rPr lang="it-IT" altLang="it-IT" sz="2800" b="1" dirty="0">
                <a:cs typeface="Arial" panose="020B0604020202020204" pitchFamily="34" charset="0"/>
              </a:rPr>
              <a:t>in comunicazione</a:t>
            </a:r>
            <a:r>
              <a:rPr lang="it-IT" altLang="it-IT" sz="2800" dirty="0">
                <a:cs typeface="Arial" panose="020B0604020202020204" pitchFamily="34" charset="0"/>
              </a:rPr>
              <a:t> con un software in esecuzione sul computer</a:t>
            </a:r>
            <a:endParaRPr lang="it-IT" altLang="it-IT" sz="3600" dirty="0">
              <a:cs typeface="Arial" panose="020B0604020202020204" pitchFamily="34" charset="0"/>
            </a:endParaRPr>
          </a:p>
        </p:txBody>
      </p:sp>
      <p:pic>
        <p:nvPicPr>
          <p:cNvPr id="79874" name="Picture 2" descr="http://massimilianocorvino.it/wp-content/uploads/2015/01/Sistemi-Digitali-Introduzio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880" y="1214676"/>
            <a:ext cx="6858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Segnaposto piè di pagina 2"/>
          <p:cNvSpPr>
            <a:spLocks noGrp="1"/>
          </p:cNvSpPr>
          <p:nvPr>
            <p:ph type="ftr" idx="10"/>
          </p:nvPr>
        </p:nvSpPr>
        <p:spPr/>
        <p:txBody>
          <a:bodyPr/>
          <a:lstStyle/>
          <a:p>
            <a:pPr>
              <a:defRPr/>
            </a:pPr>
            <a:r>
              <a:rPr lang="pt-BR" altLang="it-IT"/>
              <a:t>A.S. 16-17 Classe 4G - M. L. Silva</a:t>
            </a:r>
            <a:endParaRPr lang="it-IT" altLang="it-IT"/>
          </a:p>
        </p:txBody>
      </p:sp>
      <p:sp>
        <p:nvSpPr>
          <p:cNvPr id="4" name="Nuvola 3"/>
          <p:cNvSpPr/>
          <p:nvPr/>
        </p:nvSpPr>
        <p:spPr>
          <a:xfrm>
            <a:off x="6963575" y="91193"/>
            <a:ext cx="4217947" cy="9716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000" dirty="0">
                <a:solidFill>
                  <a:schemeClr val="tx1"/>
                </a:solidFill>
              </a:rPr>
              <a:t>Sistema</a:t>
            </a:r>
          </a:p>
        </p:txBody>
      </p:sp>
      <p:cxnSp>
        <p:nvCxnSpPr>
          <p:cNvPr id="6" name="Connettore 2 5"/>
          <p:cNvCxnSpPr/>
          <p:nvPr/>
        </p:nvCxnSpPr>
        <p:spPr>
          <a:xfrm flipH="1">
            <a:off x="6192078" y="805070"/>
            <a:ext cx="884583" cy="63610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7659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stretch>
            <a:fillRect/>
          </a:stretch>
        </p:blipFill>
        <p:spPr>
          <a:xfrm>
            <a:off x="7458393" y="3710377"/>
            <a:ext cx="4317048" cy="3005065"/>
          </a:xfrm>
          <a:prstGeom prst="rect">
            <a:avLst/>
          </a:prstGeom>
          <a:effectLst>
            <a:softEdge rad="50800"/>
          </a:effectLst>
        </p:spPr>
      </p:pic>
      <p:sp>
        <p:nvSpPr>
          <p:cNvPr id="15362" name="Text Box 2"/>
          <p:cNvSpPr txBox="1">
            <a:spLocks noChangeArrowheads="1"/>
          </p:cNvSpPr>
          <p:nvPr/>
        </p:nvSpPr>
        <p:spPr bwMode="auto">
          <a:xfrm>
            <a:off x="367413" y="883920"/>
            <a:ext cx="1155131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200" dirty="0">
                <a:latin typeface="Arial" panose="020B0604020202020204" pitchFamily="34" charset="0"/>
                <a:cs typeface="Arial" panose="020B0604020202020204" pitchFamily="34" charset="0"/>
              </a:rPr>
              <a:t>Facciamo una piccola modifica al nostro circuito: il cavo che dovrebbe alimentare il LED non proviene più da 5V (che alimenta in ogni caso ma non è controllabile) ma si collega al pin #13. Avrei potuto usare anche uno qualsiasi degli altri pin da 0 a 12…</a:t>
            </a:r>
          </a:p>
          <a:p>
            <a:pPr>
              <a:spcBef>
                <a:spcPct val="50000"/>
              </a:spcBef>
              <a:defRPr/>
            </a:pPr>
            <a:r>
              <a:rPr lang="it-IT" sz="2200" dirty="0">
                <a:latin typeface="Arial" panose="020B0604020202020204" pitchFamily="34" charset="0"/>
                <a:cs typeface="Arial" panose="020B0604020202020204" pitchFamily="34" charset="0"/>
              </a:rPr>
              <a:t>Vediamo ora di «controllare» l’alimentazione erogata dal pin 13 tramite uno sketch, per far lampeggiare il LED. Ricordo che il pin 13 ha già un led integrato su Arduino, così possiamo controllare il funzionamento del segnale.</a:t>
            </a:r>
          </a:p>
          <a:p>
            <a:pPr>
              <a:spcBef>
                <a:spcPct val="50000"/>
              </a:spcBef>
              <a:defRPr/>
            </a:pPr>
            <a:r>
              <a:rPr lang="it-IT" sz="2200" dirty="0">
                <a:latin typeface="Arial" panose="020B0604020202020204" pitchFamily="34" charset="0"/>
                <a:cs typeface="Arial" panose="020B0604020202020204" pitchFamily="34" charset="0"/>
              </a:rPr>
              <a:t>Guardiamo il codice che ci propone il simulatore e  modifichiamolo in base alle nostre esigenze</a:t>
            </a: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Hello world: davvero</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820932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cstate="print"/>
          <a:stretch>
            <a:fillRect/>
          </a:stretch>
        </p:blipFill>
        <p:spPr>
          <a:xfrm>
            <a:off x="4467225" y="1649572"/>
            <a:ext cx="7724775" cy="3286125"/>
          </a:xfrm>
          <a:prstGeom prst="rect">
            <a:avLst/>
          </a:prstGeom>
        </p:spPr>
      </p:pic>
      <p:sp>
        <p:nvSpPr>
          <p:cNvPr id="15362" name="Text Box 2"/>
          <p:cNvSpPr txBox="1">
            <a:spLocks noChangeArrowheads="1"/>
          </p:cNvSpPr>
          <p:nvPr/>
        </p:nvSpPr>
        <p:spPr bwMode="auto">
          <a:xfrm>
            <a:off x="367413" y="1148078"/>
            <a:ext cx="2761867"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000" dirty="0">
                <a:latin typeface="Arial" panose="020B0604020202020204" pitchFamily="34" charset="0"/>
                <a:cs typeface="Arial" panose="020B0604020202020204" pitchFamily="34" charset="0"/>
              </a:rPr>
              <a:t>Analizziamolo insieme:</a:t>
            </a:r>
          </a:p>
          <a:p>
            <a:pPr>
              <a:spcBef>
                <a:spcPct val="50000"/>
              </a:spcBef>
              <a:defRPr/>
            </a:pPr>
            <a:r>
              <a:rPr lang="it-IT" sz="2000" dirty="0">
                <a:latin typeface="Arial" panose="020B0604020202020204" pitchFamily="34" charset="0"/>
                <a:cs typeface="Arial" panose="020B0604020202020204" pitchFamily="34" charset="0"/>
              </a:rPr>
              <a:t>Dichiarazione variabile</a:t>
            </a:r>
          </a:p>
          <a:p>
            <a:pPr>
              <a:spcBef>
                <a:spcPct val="50000"/>
              </a:spcBef>
              <a:defRPr/>
            </a:pPr>
            <a:endParaRPr lang="it-IT" sz="2000" dirty="0">
              <a:latin typeface="Arial" panose="020B0604020202020204" pitchFamily="34" charset="0"/>
              <a:cs typeface="Arial" panose="020B0604020202020204" pitchFamily="34" charset="0"/>
            </a:endParaRPr>
          </a:p>
          <a:p>
            <a:pPr>
              <a:spcBef>
                <a:spcPct val="50000"/>
              </a:spcBef>
              <a:defRPr/>
            </a:pPr>
            <a:r>
              <a:rPr lang="it-IT" sz="2000" dirty="0">
                <a:latin typeface="Arial" panose="020B0604020202020204" pitchFamily="34" charset="0"/>
                <a:cs typeface="Arial" panose="020B0604020202020204" pitchFamily="34" charset="0"/>
              </a:rPr>
              <a:t>Routine di inizializzazione</a:t>
            </a:r>
          </a:p>
          <a:p>
            <a:pPr>
              <a:spcBef>
                <a:spcPct val="50000"/>
              </a:spcBef>
              <a:defRPr/>
            </a:pPr>
            <a:endParaRPr lang="it-IT" sz="2000" dirty="0">
              <a:latin typeface="Arial" panose="020B0604020202020204" pitchFamily="34" charset="0"/>
              <a:cs typeface="Arial" panose="020B0604020202020204" pitchFamily="34" charset="0"/>
            </a:endParaRPr>
          </a:p>
          <a:p>
            <a:pPr>
              <a:spcBef>
                <a:spcPct val="50000"/>
              </a:spcBef>
              <a:defRPr/>
            </a:pPr>
            <a:r>
              <a:rPr lang="it-IT" sz="2000" dirty="0">
                <a:latin typeface="Arial" panose="020B0604020202020204" pitchFamily="34" charset="0"/>
                <a:cs typeface="Arial" panose="020B0604020202020204" pitchFamily="34" charset="0"/>
              </a:rPr>
              <a:t>Un loop viene eseguito senza interruzione, finché non «fermo» il dispositivo</a:t>
            </a:r>
          </a:p>
        </p:txBody>
      </p:sp>
      <p:sp>
        <p:nvSpPr>
          <p:cNvPr id="8" name="Rectangle 1"/>
          <p:cNvSpPr txBox="1">
            <a:spLocks noChangeArrowheads="1"/>
          </p:cNvSpPr>
          <p:nvPr/>
        </p:nvSpPr>
        <p:spPr>
          <a:xfrm>
            <a:off x="367413" y="219869"/>
            <a:ext cx="7740267" cy="765651"/>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Hello world: davvero - continua</a:t>
            </a:r>
          </a:p>
        </p:txBody>
      </p:sp>
      <p:sp>
        <p:nvSpPr>
          <p:cNvPr id="4" name="Freccia a destra 3"/>
          <p:cNvSpPr/>
          <p:nvPr/>
        </p:nvSpPr>
        <p:spPr>
          <a:xfrm>
            <a:off x="3129280" y="1991360"/>
            <a:ext cx="11887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a destra 6"/>
          <p:cNvSpPr/>
          <p:nvPr/>
        </p:nvSpPr>
        <p:spPr>
          <a:xfrm>
            <a:off x="3129280" y="2834640"/>
            <a:ext cx="11887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p:cNvSpPr/>
          <p:nvPr/>
        </p:nvSpPr>
        <p:spPr>
          <a:xfrm>
            <a:off x="3129280" y="4013200"/>
            <a:ext cx="11887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p:cNvSpPr/>
          <p:nvPr/>
        </p:nvSpPr>
        <p:spPr>
          <a:xfrm>
            <a:off x="5842000" y="1991360"/>
            <a:ext cx="375920" cy="38608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2 11"/>
          <p:cNvCxnSpPr/>
          <p:nvPr/>
        </p:nvCxnSpPr>
        <p:spPr>
          <a:xfrm flipH="1">
            <a:off x="6217920" y="914400"/>
            <a:ext cx="1391920" cy="1076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p:cNvSpPr txBox="1"/>
          <p:nvPr/>
        </p:nvSpPr>
        <p:spPr>
          <a:xfrm>
            <a:off x="7752080" y="741680"/>
            <a:ext cx="3119120" cy="923330"/>
          </a:xfrm>
          <a:prstGeom prst="rect">
            <a:avLst/>
          </a:prstGeom>
          <a:noFill/>
          <a:ln w="19050">
            <a:solidFill>
              <a:schemeClr val="accent1"/>
            </a:solidFill>
          </a:ln>
        </p:spPr>
        <p:txBody>
          <a:bodyPr wrap="square" rtlCol="0">
            <a:spAutoFit/>
          </a:bodyPr>
          <a:lstStyle/>
          <a:p>
            <a:r>
              <a:rPr lang="it-IT" dirty="0"/>
              <a:t>Probabilmente vorrò cambiare questo valore a seconda delle mie esigenze…</a:t>
            </a:r>
          </a:p>
        </p:txBody>
      </p:sp>
      <p:cxnSp>
        <p:nvCxnSpPr>
          <p:cNvPr id="15" name="Connettore 2 14"/>
          <p:cNvCxnSpPr/>
          <p:nvPr/>
        </p:nvCxnSpPr>
        <p:spPr>
          <a:xfrm flipH="1">
            <a:off x="7172960" y="3078480"/>
            <a:ext cx="21234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9479280" y="2763520"/>
            <a:ext cx="2214880" cy="646331"/>
          </a:xfrm>
          <a:prstGeom prst="rect">
            <a:avLst/>
          </a:prstGeom>
          <a:noFill/>
        </p:spPr>
        <p:txBody>
          <a:bodyPr wrap="square" rtlCol="0">
            <a:spAutoFit/>
          </a:bodyPr>
          <a:lstStyle/>
          <a:p>
            <a:r>
              <a:rPr lang="it-IT" dirty="0"/>
              <a:t>Impongo che il pin di I/O sia di output</a:t>
            </a:r>
          </a:p>
        </p:txBody>
      </p:sp>
      <p:cxnSp>
        <p:nvCxnSpPr>
          <p:cNvPr id="20" name="Connettore 2 19"/>
          <p:cNvCxnSpPr/>
          <p:nvPr/>
        </p:nvCxnSpPr>
        <p:spPr>
          <a:xfrm flipH="1">
            <a:off x="7416800" y="4013200"/>
            <a:ext cx="13919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p:cNvSpPr txBox="1"/>
          <p:nvPr/>
        </p:nvSpPr>
        <p:spPr>
          <a:xfrm>
            <a:off x="9570720" y="3769360"/>
            <a:ext cx="2265680" cy="646331"/>
          </a:xfrm>
          <a:prstGeom prst="rect">
            <a:avLst/>
          </a:prstGeom>
          <a:noFill/>
        </p:spPr>
        <p:txBody>
          <a:bodyPr wrap="square" rtlCol="0">
            <a:spAutoFit/>
          </a:bodyPr>
          <a:lstStyle/>
          <a:p>
            <a:r>
              <a:rPr lang="it-IT" dirty="0"/>
              <a:t>Impongo un livello alto, ossia 5V, al pin </a:t>
            </a:r>
          </a:p>
        </p:txBody>
      </p:sp>
      <p:cxnSp>
        <p:nvCxnSpPr>
          <p:cNvPr id="23" name="Connettore 2 22"/>
          <p:cNvCxnSpPr/>
          <p:nvPr/>
        </p:nvCxnSpPr>
        <p:spPr>
          <a:xfrm flipH="1" flipV="1">
            <a:off x="6217920" y="4572000"/>
            <a:ext cx="1026160" cy="7721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p:cNvSpPr txBox="1"/>
          <p:nvPr/>
        </p:nvSpPr>
        <p:spPr>
          <a:xfrm>
            <a:off x="7416800" y="5364480"/>
            <a:ext cx="1696720" cy="923330"/>
          </a:xfrm>
          <a:prstGeom prst="rect">
            <a:avLst/>
          </a:prstGeom>
          <a:noFill/>
        </p:spPr>
        <p:txBody>
          <a:bodyPr wrap="square" rtlCol="0">
            <a:spAutoFit/>
          </a:bodyPr>
          <a:lstStyle/>
          <a:p>
            <a:r>
              <a:rPr lang="it-IT" dirty="0"/>
              <a:t>Impongo un’attesa di n millisecondi</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672510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720003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Modifichiamo lo sketch precedente perché faccia lampeggiare il LED ogni 2 secondi, sempre usando, come richiesto, il pin 13</a:t>
            </a: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r>
              <a:rPr lang="it-IT" sz="2400" dirty="0">
                <a:latin typeface="Arial" panose="020B0604020202020204" pitchFamily="34" charset="0"/>
                <a:cs typeface="Arial" panose="020B0604020202020204" pitchFamily="34" charset="0"/>
              </a:rPr>
              <a:t>Premiamo Start </a:t>
            </a:r>
            <a:r>
              <a:rPr lang="it-IT" sz="2400" dirty="0" err="1">
                <a:latin typeface="Arial" panose="020B0604020202020204" pitchFamily="34" charset="0"/>
                <a:cs typeface="Arial" panose="020B0604020202020204" pitchFamily="34" charset="0"/>
              </a:rPr>
              <a:t>Simulation</a:t>
            </a:r>
            <a:r>
              <a:rPr lang="it-IT" sz="2400" dirty="0">
                <a:latin typeface="Arial" panose="020B0604020202020204" pitchFamily="34" charset="0"/>
                <a:cs typeface="Arial" panose="020B0604020202020204" pitchFamily="34" charset="0"/>
              </a:rPr>
              <a:t>….noterete che lampeggia anche il LED integrato di Arduino.</a:t>
            </a:r>
          </a:p>
        </p:txBody>
      </p:sp>
      <p:sp>
        <p:nvSpPr>
          <p:cNvPr id="8" name="Rectangle 1"/>
          <p:cNvSpPr txBox="1">
            <a:spLocks noChangeArrowheads="1"/>
          </p:cNvSpPr>
          <p:nvPr/>
        </p:nvSpPr>
        <p:spPr>
          <a:xfrm>
            <a:off x="367413" y="219869"/>
            <a:ext cx="7770747" cy="765651"/>
          </a:xfrm>
          <a:prstGeom prst="rect">
            <a:avLst/>
          </a:prstGeom>
        </p:spPr>
        <p:txBody>
          <a:bodyPr vert="horz" lIns="91440" tIns="10059"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800" dirty="0">
                <a:latin typeface="Arial" panose="020B0604020202020204" pitchFamily="34" charset="0"/>
                <a:cs typeface="Arial" panose="020B0604020202020204" pitchFamily="34" charset="0"/>
              </a:rPr>
              <a:t>Hello world: davvero - continua</a:t>
            </a:r>
          </a:p>
        </p:txBody>
      </p:sp>
      <p:pic>
        <p:nvPicPr>
          <p:cNvPr id="4" name="Immagine 3"/>
          <p:cNvPicPr>
            <a:picLocks noChangeAspect="1"/>
          </p:cNvPicPr>
          <p:nvPr/>
        </p:nvPicPr>
        <p:blipFill>
          <a:blip r:embed="rId2" cstate="print"/>
          <a:stretch>
            <a:fillRect/>
          </a:stretch>
        </p:blipFill>
        <p:spPr>
          <a:xfrm>
            <a:off x="7410131" y="985520"/>
            <a:ext cx="4626381" cy="4101487"/>
          </a:xfrm>
          <a:prstGeom prst="rect">
            <a:avLst/>
          </a:prstGeom>
        </p:spPr>
      </p:pic>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155878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20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r>
              <a:rPr lang="it-IT" sz="2000" dirty="0">
                <a:latin typeface="Arial" panose="020B0604020202020204" pitchFamily="34" charset="0"/>
                <a:cs typeface="Arial" panose="020B0604020202020204" pitchFamily="34" charset="0"/>
              </a:rPr>
              <a:t>Realizzare un circuito analogo a quello rappresentato in figura, funzionalmente equivalente a quello precedente realizzato su simulatore. Collegarlo tramite USB al PC su COM corretta.</a:t>
            </a:r>
          </a:p>
          <a:p>
            <a:pPr>
              <a:spcBef>
                <a:spcPct val="50000"/>
              </a:spcBef>
              <a:defRPr/>
            </a:pPr>
            <a:r>
              <a:rPr lang="it-IT" sz="2000" dirty="0">
                <a:latin typeface="Arial" panose="020B0604020202020204" pitchFamily="34" charset="0"/>
                <a:cs typeface="Arial" panose="020B0604020202020204" pitchFamily="34" charset="0"/>
              </a:rPr>
              <a:t>Avviare l’ambiente Arduino e inserire lo stesso codice che riporta l’immagine sottostante</a:t>
            </a: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Hello world – on Hardware</a:t>
            </a:r>
          </a:p>
        </p:txBody>
      </p:sp>
      <p:pic>
        <p:nvPicPr>
          <p:cNvPr id="2" name="Immagine 1"/>
          <p:cNvPicPr>
            <a:picLocks noChangeAspect="1"/>
          </p:cNvPicPr>
          <p:nvPr/>
        </p:nvPicPr>
        <p:blipFill>
          <a:blip r:embed="rId2" cstate="print"/>
          <a:stretch>
            <a:fillRect/>
          </a:stretch>
        </p:blipFill>
        <p:spPr>
          <a:xfrm>
            <a:off x="7282418" y="3373120"/>
            <a:ext cx="4909582" cy="3322319"/>
          </a:xfrm>
          <a:prstGeom prst="rect">
            <a:avLst/>
          </a:prstGeom>
        </p:spPr>
      </p:pic>
      <p:pic>
        <p:nvPicPr>
          <p:cNvPr id="3" name="Immagine 2"/>
          <p:cNvPicPr>
            <a:picLocks noChangeAspect="1"/>
          </p:cNvPicPr>
          <p:nvPr/>
        </p:nvPicPr>
        <p:blipFill rotWithShape="1">
          <a:blip r:embed="rId3" cstate="print"/>
          <a:srcRect l="-1" r="-4805" b="22257"/>
          <a:stretch/>
        </p:blipFill>
        <p:spPr>
          <a:xfrm>
            <a:off x="467360" y="3179189"/>
            <a:ext cx="3749040" cy="3418303"/>
          </a:xfrm>
          <a:prstGeom prst="rect">
            <a:avLst/>
          </a:prstGeom>
        </p:spPr>
      </p:pic>
      <p:sp>
        <p:nvSpPr>
          <p:cNvPr id="4" name="Freccia in giù 3"/>
          <p:cNvSpPr/>
          <p:nvPr/>
        </p:nvSpPr>
        <p:spPr>
          <a:xfrm>
            <a:off x="11145520" y="1699529"/>
            <a:ext cx="213360" cy="1479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Freccia in giù 4"/>
          <p:cNvSpPr/>
          <p:nvPr/>
        </p:nvSpPr>
        <p:spPr>
          <a:xfrm>
            <a:off x="2702560" y="2515137"/>
            <a:ext cx="325120" cy="5531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piè di pagina 5"/>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04283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rotWithShape="1">
          <a:blip r:embed="rId2" cstate="print"/>
          <a:srcRect l="-1" r="-4805" b="22257"/>
          <a:stretch/>
        </p:blipFill>
        <p:spPr>
          <a:xfrm>
            <a:off x="508000" y="3250309"/>
            <a:ext cx="3749040" cy="3418303"/>
          </a:xfrm>
          <a:prstGeom prst="rect">
            <a:avLst/>
          </a:prstGeom>
        </p:spPr>
      </p:pic>
      <p:sp>
        <p:nvSpPr>
          <p:cNvPr id="5" name="Freccia in giù 4"/>
          <p:cNvSpPr/>
          <p:nvPr/>
        </p:nvSpPr>
        <p:spPr>
          <a:xfrm rot="1831480">
            <a:off x="1484261" y="984767"/>
            <a:ext cx="138999" cy="2967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62" name="Text Box 2"/>
          <p:cNvSpPr txBox="1">
            <a:spLocks noChangeArrowheads="1"/>
          </p:cNvSpPr>
          <p:nvPr/>
        </p:nvSpPr>
        <p:spPr bwMode="auto">
          <a:xfrm>
            <a:off x="367413" y="883921"/>
            <a:ext cx="10859387"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000" dirty="0">
                <a:latin typeface="Arial" panose="020B0604020202020204" pitchFamily="34" charset="0"/>
                <a:cs typeface="Arial" panose="020B0604020202020204" pitchFamily="34" charset="0"/>
              </a:rPr>
              <a:t>Fai clic su Carica. Vedrai che i led </a:t>
            </a:r>
            <a:r>
              <a:rPr lang="it-IT" sz="2000" dirty="0" err="1">
                <a:latin typeface="Arial" panose="020B0604020202020204" pitchFamily="34" charset="0"/>
                <a:cs typeface="Arial" panose="020B0604020202020204" pitchFamily="34" charset="0"/>
              </a:rPr>
              <a:t>Tx-Rx</a:t>
            </a:r>
            <a:r>
              <a:rPr lang="it-IT" sz="2000" dirty="0">
                <a:latin typeface="Arial" panose="020B0604020202020204" pitchFamily="34" charset="0"/>
                <a:cs typeface="Arial" panose="020B0604020202020204" pitchFamily="34" charset="0"/>
              </a:rPr>
              <a:t> di Arduino lampeggiano, dimostrando che il codice viene trasferito. </a:t>
            </a:r>
          </a:p>
          <a:p>
            <a:pPr>
              <a:spcBef>
                <a:spcPct val="50000"/>
              </a:spcBef>
              <a:defRPr/>
            </a:pPr>
            <a:r>
              <a:rPr lang="it-IT" sz="2000" dirty="0">
                <a:latin typeface="Arial" panose="020B0604020202020204" pitchFamily="34" charset="0"/>
                <a:cs typeface="Arial" panose="020B0604020202020204" pitchFamily="34" charset="0"/>
              </a:rPr>
              <a:t>Dopo qualche secondo lo sketch si avvia… per non fermarsi più finché Arduino non smetterà di essere alimentato. Se dovessimo scollegarlo, smetterebbe di funzionare per riprendere esattamente con lo stesso sketch una volta alimentato di nuovo, non importa se tramite USB di un PC o alimentatore o </a:t>
            </a:r>
            <a:r>
              <a:rPr lang="it-IT" sz="2000" dirty="0" err="1">
                <a:latin typeface="Arial" panose="020B0604020202020204" pitchFamily="34" charset="0"/>
                <a:cs typeface="Arial" panose="020B0604020202020204" pitchFamily="34" charset="0"/>
              </a:rPr>
              <a:t>battery</a:t>
            </a:r>
            <a:r>
              <a:rPr lang="it-IT" sz="2000" dirty="0">
                <a:latin typeface="Arial" panose="020B0604020202020204" pitchFamily="34" charset="0"/>
                <a:cs typeface="Arial" panose="020B0604020202020204" pitchFamily="34" charset="0"/>
              </a:rPr>
              <a:t> pack.</a:t>
            </a:r>
          </a:p>
        </p:txBody>
      </p:sp>
      <p:sp>
        <p:nvSpPr>
          <p:cNvPr id="8" name="Rectangle 1"/>
          <p:cNvSpPr txBox="1">
            <a:spLocks noChangeArrowheads="1"/>
          </p:cNvSpPr>
          <p:nvPr/>
        </p:nvSpPr>
        <p:spPr>
          <a:xfrm>
            <a:off x="367413" y="219870"/>
            <a:ext cx="1051394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Hello world – on Hardware - continua</a:t>
            </a:r>
          </a:p>
        </p:txBody>
      </p:sp>
      <p:sp>
        <p:nvSpPr>
          <p:cNvPr id="6" name="Ovale 5"/>
          <p:cNvSpPr/>
          <p:nvPr/>
        </p:nvSpPr>
        <p:spPr>
          <a:xfrm>
            <a:off x="740243" y="3820160"/>
            <a:ext cx="255437" cy="254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568266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467360" y="1087120"/>
            <a:ext cx="11419840"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pPr>
            <a:endParaRPr lang="it-IT" altLang="it-IT" sz="2200" dirty="0">
              <a:latin typeface="Arial" panose="020B0604020202020204" pitchFamily="34" charset="0"/>
              <a:ea typeface="Microsoft YaHei UI Light" panose="020B0502040204020203" pitchFamily="34" charset="-122"/>
              <a:cs typeface="Arial" panose="020B0604020202020204" pitchFamily="34" charset="0"/>
            </a:endParaRPr>
          </a:p>
          <a:p>
            <a:pPr eaLnBrk="1" hangingPunct="1">
              <a:spcBef>
                <a:spcPct val="50000"/>
              </a:spcBef>
            </a:pP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Uno sketch si compone di due funzioni principali che non ricevono nessun parametro e non restituiscono nessun valore:</a:t>
            </a:r>
          </a:p>
          <a:p>
            <a:pPr marL="342900" indent="-342900" eaLnBrk="1" hangingPunct="1">
              <a:spcBef>
                <a:spcPct val="50000"/>
              </a:spcBef>
              <a:buFont typeface="Arial" panose="020B0604020202020204" pitchFamily="34" charset="0"/>
              <a:buChar char="•"/>
            </a:pPr>
            <a:r>
              <a:rPr lang="it-IT" altLang="it-IT" sz="2200" dirty="0" err="1">
                <a:latin typeface="Arial" panose="020B0604020202020204" pitchFamily="34" charset="0"/>
                <a:ea typeface="Microsoft YaHei UI Light" panose="020B0502040204020203" pitchFamily="34" charset="-122"/>
                <a:cs typeface="Arial" panose="020B0604020202020204" pitchFamily="34" charset="0"/>
              </a:rPr>
              <a:t>void</a:t>
            </a: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 </a:t>
            </a:r>
            <a:r>
              <a:rPr lang="it-IT" altLang="it-IT" sz="2200" b="1" dirty="0">
                <a:latin typeface="Arial" panose="020B0604020202020204" pitchFamily="34" charset="0"/>
                <a:ea typeface="Microsoft YaHei UI Light" panose="020B0502040204020203" pitchFamily="34" charset="-122"/>
                <a:cs typeface="Arial" panose="020B0604020202020204" pitchFamily="34" charset="0"/>
              </a:rPr>
              <a:t>setup</a:t>
            </a: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  -  tutte le istruzioni contenute all’interno di questa funzione vengono eseguite </a:t>
            </a:r>
            <a:r>
              <a:rPr lang="it-IT" altLang="it-IT" sz="2200" i="1" dirty="0">
                <a:latin typeface="Arial" panose="020B0604020202020204" pitchFamily="34" charset="0"/>
                <a:ea typeface="Microsoft YaHei UI Light" panose="020B0502040204020203" pitchFamily="34" charset="-122"/>
                <a:cs typeface="Arial" panose="020B0604020202020204" pitchFamily="34" charset="0"/>
              </a:rPr>
              <a:t>una sola volta </a:t>
            </a: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al lancio dello sketch da parte del microcontrollore;	</a:t>
            </a:r>
          </a:p>
          <a:p>
            <a:pPr marL="342900" indent="-342900" eaLnBrk="1" hangingPunct="1">
              <a:spcBef>
                <a:spcPct val="50000"/>
              </a:spcBef>
              <a:buFont typeface="Arial" panose="020B0604020202020204" pitchFamily="34" charset="0"/>
              <a:buChar char="•"/>
            </a:pPr>
            <a:r>
              <a:rPr lang="it-IT" altLang="it-IT" sz="2200" dirty="0" err="1">
                <a:latin typeface="Arial" panose="020B0604020202020204" pitchFamily="34" charset="0"/>
                <a:ea typeface="Microsoft YaHei UI Light" panose="020B0502040204020203" pitchFamily="34" charset="-122"/>
                <a:cs typeface="Arial" panose="020B0604020202020204" pitchFamily="34" charset="0"/>
              </a:rPr>
              <a:t>void</a:t>
            </a: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 </a:t>
            </a:r>
            <a:r>
              <a:rPr lang="it-IT" altLang="it-IT" sz="2200" b="1" dirty="0">
                <a:latin typeface="Arial" panose="020B0604020202020204" pitchFamily="34" charset="0"/>
                <a:ea typeface="Microsoft YaHei UI Light" panose="020B0502040204020203" pitchFamily="34" charset="-122"/>
                <a:cs typeface="Arial" panose="020B0604020202020204" pitchFamily="34" charset="0"/>
              </a:rPr>
              <a:t>loop</a:t>
            </a: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  -  tutte le istruzioni contenute in questa funzione sono eseguite in continuazione, fino a che c’è alimentazione.</a:t>
            </a:r>
          </a:p>
          <a:p>
            <a:pPr eaLnBrk="1" hangingPunct="1">
              <a:spcBef>
                <a:spcPct val="50000"/>
              </a:spcBef>
            </a:pP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E’ sempre possibile inserire parti di programma all’interno di altre funzioni che possono essere richiamate dal programma principale al bisogno.</a:t>
            </a:r>
          </a:p>
          <a:p>
            <a:pPr eaLnBrk="1" hangingPunct="1">
              <a:spcBef>
                <a:spcPct val="50000"/>
              </a:spcBef>
            </a:pPr>
            <a:r>
              <a:rPr lang="it-IT" altLang="it-IT" sz="2200" dirty="0">
                <a:latin typeface="Arial" panose="020B0604020202020204" pitchFamily="34" charset="0"/>
                <a:ea typeface="Microsoft YaHei UI Light" panose="020B0502040204020203" pitchFamily="34" charset="-122"/>
                <a:cs typeface="Arial" panose="020B0604020202020204" pitchFamily="34" charset="0"/>
              </a:rPr>
              <a:t>Noi, per i primi tempi, non faremo uso di funzioni se non di queste due predefinite. </a:t>
            </a:r>
          </a:p>
        </p:txBody>
      </p:sp>
      <p:sp>
        <p:nvSpPr>
          <p:cNvPr id="5" name="Rectangle 1"/>
          <p:cNvSpPr txBox="1">
            <a:spLocks noChangeArrowheads="1"/>
          </p:cNvSpPr>
          <p:nvPr/>
        </p:nvSpPr>
        <p:spPr>
          <a:xfrm>
            <a:off x="611253" y="298769"/>
            <a:ext cx="1051394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Struttura di uno sketch</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655789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5631" y="1436914"/>
            <a:ext cx="11863449"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pPr>
            <a:r>
              <a:rPr lang="it-IT" altLang="it-IT" dirty="0">
                <a:latin typeface="Arial" panose="020B0604020202020204" pitchFamily="34" charset="0"/>
                <a:cs typeface="Arial" panose="020B0604020202020204" pitchFamily="34" charset="0"/>
              </a:rPr>
              <a:t>Di solito uno sketch utilizza delle librerie di comandi che consentono di controllare dei particolari dispositivi.</a:t>
            </a:r>
          </a:p>
          <a:p>
            <a:pPr eaLnBrk="1" hangingPunct="1">
              <a:spcBef>
                <a:spcPct val="50000"/>
              </a:spcBef>
            </a:pPr>
            <a:r>
              <a:rPr lang="it-IT" altLang="it-IT" dirty="0">
                <a:latin typeface="Arial" panose="020B0604020202020204" pitchFamily="34" charset="0"/>
                <a:cs typeface="Arial" panose="020B0604020202020204" pitchFamily="34" charset="0"/>
              </a:rPr>
              <a:t>Le librerie possono essere scritte anche dagli utenti a proprio uso e consumo.</a:t>
            </a:r>
          </a:p>
          <a:p>
            <a:pPr eaLnBrk="1" hangingPunct="1">
              <a:spcBef>
                <a:spcPct val="50000"/>
              </a:spcBef>
            </a:pPr>
            <a:r>
              <a:rPr lang="it-IT" altLang="it-IT" dirty="0">
                <a:latin typeface="Arial" panose="020B0604020202020204" pitchFamily="34" charset="0"/>
                <a:cs typeface="Arial" panose="020B0604020202020204" pitchFamily="34" charset="0"/>
              </a:rPr>
              <a:t>Le librerie vengono inserite con il comando</a:t>
            </a:r>
          </a:p>
          <a:p>
            <a:pPr eaLnBrk="1" hangingPunct="1">
              <a:spcBef>
                <a:spcPct val="50000"/>
              </a:spcBef>
            </a:pPr>
            <a:r>
              <a:rPr lang="it-IT" altLang="it-IT" dirty="0">
                <a:latin typeface="Arial" panose="020B0604020202020204" pitchFamily="34" charset="0"/>
                <a:cs typeface="Arial" panose="020B0604020202020204" pitchFamily="34" charset="0"/>
              </a:rPr>
              <a:t>#include &lt;</a:t>
            </a:r>
            <a:r>
              <a:rPr lang="it-IT" altLang="it-IT" dirty="0" err="1">
                <a:latin typeface="Arial" panose="020B0604020202020204" pitchFamily="34" charset="0"/>
                <a:cs typeface="Arial" panose="020B0604020202020204" pitchFamily="34" charset="0"/>
              </a:rPr>
              <a:t>Arduino.h</a:t>
            </a:r>
            <a:r>
              <a:rPr lang="it-IT" altLang="it-IT" dirty="0">
                <a:latin typeface="Arial" panose="020B0604020202020204" pitchFamily="34" charset="0"/>
                <a:cs typeface="Arial" panose="020B0604020202020204" pitchFamily="34" charset="0"/>
              </a:rPr>
              <a:t>&gt;   //variando ovviamente il nome della libreria da includere…</a:t>
            </a:r>
          </a:p>
        </p:txBody>
      </p:sp>
      <p:sp>
        <p:nvSpPr>
          <p:cNvPr id="23555" name="Text Box 4"/>
          <p:cNvSpPr txBox="1">
            <a:spLocks noChangeArrowheads="1"/>
          </p:cNvSpPr>
          <p:nvPr/>
        </p:nvSpPr>
        <p:spPr bwMode="auto">
          <a:xfrm>
            <a:off x="822960" y="5212080"/>
            <a:ext cx="10586720" cy="83099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pPr>
            <a:r>
              <a:rPr lang="it-IT" altLang="it-IT" dirty="0">
                <a:latin typeface="Arial" panose="020B0604020202020204" pitchFamily="34" charset="0"/>
                <a:cs typeface="Arial" panose="020B0604020202020204" pitchFamily="34" charset="0"/>
              </a:rPr>
              <a:t>Il discorso sulle librerie sarà ripreso più avanti, quando avrete le competenze tecniche per affrontarlo</a:t>
            </a:r>
          </a:p>
        </p:txBody>
      </p:sp>
      <p:sp>
        <p:nvSpPr>
          <p:cNvPr id="6" name="Rectangle 1"/>
          <p:cNvSpPr txBox="1">
            <a:spLocks noChangeArrowheads="1"/>
          </p:cNvSpPr>
          <p:nvPr/>
        </p:nvSpPr>
        <p:spPr>
          <a:xfrm>
            <a:off x="611253" y="298769"/>
            <a:ext cx="1051394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Struttura di uno sketch</a:t>
            </a:r>
          </a:p>
        </p:txBody>
      </p:sp>
      <p:sp>
        <p:nvSpPr>
          <p:cNvPr id="2" name="Segnaposto piè di pagina 1"/>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1266098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pt-BR"/>
              <a:t>A.S. 16-17 Classe 4G - M. L. Silva</a:t>
            </a:r>
            <a:endParaRPr lang="it-IT"/>
          </a:p>
        </p:txBody>
      </p:sp>
      <p:sp>
        <p:nvSpPr>
          <p:cNvPr id="4" name="Rectangle 1"/>
          <p:cNvSpPr txBox="1">
            <a:spLocks noChangeArrowheads="1"/>
          </p:cNvSpPr>
          <p:nvPr/>
        </p:nvSpPr>
        <p:spPr>
          <a:xfrm>
            <a:off x="611253" y="298769"/>
            <a:ext cx="1051394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Scheda sintattica essenziale</a:t>
            </a:r>
          </a:p>
        </p:txBody>
      </p:sp>
      <p:sp>
        <p:nvSpPr>
          <p:cNvPr id="5" name="Text Box 2"/>
          <p:cNvSpPr txBox="1">
            <a:spLocks noChangeArrowheads="1"/>
          </p:cNvSpPr>
          <p:nvPr/>
        </p:nvSpPr>
        <p:spPr bwMode="auto">
          <a:xfrm>
            <a:off x="822960" y="1330960"/>
            <a:ext cx="8971280" cy="117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dirty="0">
                <a:latin typeface="Arial" panose="020B0604020202020204" pitchFamily="34" charset="0"/>
                <a:ea typeface="Microsoft YaHei UI Light" panose="020B0502040204020203" pitchFamily="34" charset="-122"/>
                <a:cs typeface="Arial" panose="020B0604020202020204" pitchFamily="34" charset="0"/>
              </a:rPr>
              <a:t>Tutto:</a:t>
            </a:r>
            <a:endParaRPr lang="it-IT" dirty="0">
              <a:latin typeface="Arial" panose="020B0604020202020204" pitchFamily="34" charset="0"/>
              <a:cs typeface="Arial" panose="020B0604020202020204" pitchFamily="34" charset="0"/>
              <a:hlinkClick r:id="rId2"/>
            </a:endParaRPr>
          </a:p>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dirty="0">
                <a:latin typeface="Arial" panose="020B0604020202020204" pitchFamily="34" charset="0"/>
                <a:cs typeface="Arial" panose="020B0604020202020204" pitchFamily="34" charset="0"/>
                <a:hlinkClick r:id="rId2"/>
              </a:rPr>
              <a:t>https://www.arduino.cc/en/Reference/HomePage</a:t>
            </a:r>
            <a:endParaRPr lang="it-IT" dirty="0">
              <a:latin typeface="Arial" panose="020B0604020202020204" pitchFamily="34" charset="0"/>
              <a:cs typeface="Arial" panose="020B0604020202020204" pitchFamily="34" charset="0"/>
            </a:endParaRPr>
          </a:p>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endParaRPr lang="it-I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8557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Realizza un circuito contenente due LED, uno rosso, da associare al pin 2 ed uno verde, da associare al pin 8. Fai lampeggiare i due LED alternatamente, rispettivamente un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di 0,5 secondi il rosso e, subito dopo uno di 0,4 secondi il verde e ripeti indefinitamente. </a:t>
            </a:r>
          </a:p>
          <a:p>
            <a:pPr>
              <a:spcBef>
                <a:spcPct val="50000"/>
              </a:spcBef>
              <a:defRPr/>
            </a:pPr>
            <a:r>
              <a:rPr lang="it-IT" sz="2400" dirty="0">
                <a:latin typeface="Arial" panose="020B0604020202020204" pitchFamily="34" charset="0"/>
                <a:cs typeface="Arial" panose="020B0604020202020204" pitchFamily="34" charset="0"/>
              </a:rPr>
              <a:t>Verifica la correttezza delle resistenze usate.</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N1 – </a:t>
            </a:r>
            <a:r>
              <a:rPr lang="it-IT" sz="3900" dirty="0" err="1">
                <a:latin typeface="Arial" panose="020B0604020202020204" pitchFamily="34" charset="0"/>
                <a:cs typeface="Arial" panose="020B0604020202020204" pitchFamily="34" charset="0"/>
              </a:rPr>
              <a:t>Blink</a:t>
            </a:r>
            <a:r>
              <a:rPr lang="it-IT" sz="3900" dirty="0">
                <a:latin typeface="Arial" panose="020B0604020202020204" pitchFamily="34" charset="0"/>
                <a:cs typeface="Arial" panose="020B0604020202020204" pitchFamily="34" charset="0"/>
              </a:rPr>
              <a:t> alternato</a:t>
            </a:r>
          </a:p>
        </p:txBody>
      </p:sp>
      <p:pic>
        <p:nvPicPr>
          <p:cNvPr id="2" name="Immagine 1"/>
          <p:cNvPicPr>
            <a:picLocks noChangeAspect="1"/>
          </p:cNvPicPr>
          <p:nvPr/>
        </p:nvPicPr>
        <p:blipFill>
          <a:blip r:embed="rId3" cstate="print"/>
          <a:stretch>
            <a:fillRect/>
          </a:stretch>
        </p:blipFill>
        <p:spPr>
          <a:xfrm>
            <a:off x="4753328" y="3931920"/>
            <a:ext cx="7367551"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Rettangolo 3"/>
          <p:cNvSpPr/>
          <p:nvPr/>
        </p:nvSpPr>
        <p:spPr>
          <a:xfrm>
            <a:off x="10151481" y="4767854"/>
            <a:ext cx="105189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2</a:t>
            </a:r>
          </a:p>
        </p:txBody>
      </p:sp>
    </p:spTree>
    <p:extLst>
      <p:ext uri="{BB962C8B-B14F-4D97-AF65-F5344CB8AC3E}">
        <p14:creationId xmlns:p14="http://schemas.microsoft.com/office/powerpoint/2010/main" val="1802231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cstate="print"/>
          <a:stretch>
            <a:fillRect/>
          </a:stretch>
        </p:blipFill>
        <p:spPr>
          <a:xfrm>
            <a:off x="5646707" y="4121961"/>
            <a:ext cx="6545293" cy="2599514"/>
          </a:xfrm>
          <a:prstGeom prst="rect">
            <a:avLst/>
          </a:prstGeom>
        </p:spPr>
      </p:pic>
      <p:sp>
        <p:nvSpPr>
          <p:cNvPr id="15362" name="Text Box 2"/>
          <p:cNvSpPr txBox="1">
            <a:spLocks noChangeArrowheads="1"/>
          </p:cNvSpPr>
          <p:nvPr/>
        </p:nvSpPr>
        <p:spPr bwMode="auto">
          <a:xfrm>
            <a:off x="164213" y="1178561"/>
            <a:ext cx="108593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Realizza un circuito contenente 3 LED (pin 1,2,3) che riproducono il comportamento di un semaforo:</a:t>
            </a:r>
          </a:p>
          <a:p>
            <a:pPr>
              <a:spcBef>
                <a:spcPct val="50000"/>
              </a:spcBef>
              <a:defRPr/>
            </a:pPr>
            <a:r>
              <a:rPr lang="it-IT" sz="2400" dirty="0">
                <a:latin typeface="Arial" panose="020B0604020202020204" pitchFamily="34" charset="0"/>
                <a:cs typeface="Arial" panose="020B0604020202020204" pitchFamily="34" charset="0"/>
              </a:rPr>
              <a:t>Verde: 2 secondi</a:t>
            </a:r>
          </a:p>
          <a:p>
            <a:pPr>
              <a:spcBef>
                <a:spcPct val="50000"/>
              </a:spcBef>
              <a:defRPr/>
            </a:pPr>
            <a:r>
              <a:rPr lang="it-IT" sz="2400" dirty="0">
                <a:latin typeface="Arial" panose="020B0604020202020204" pitchFamily="34" charset="0"/>
                <a:cs typeface="Arial" panose="020B0604020202020204" pitchFamily="34" charset="0"/>
              </a:rPr>
              <a:t>Giallo: 0,5 secondi</a:t>
            </a:r>
          </a:p>
          <a:p>
            <a:pPr>
              <a:spcBef>
                <a:spcPct val="50000"/>
              </a:spcBef>
              <a:defRPr/>
            </a:pPr>
            <a:r>
              <a:rPr lang="it-IT" sz="2400" dirty="0">
                <a:latin typeface="Arial" panose="020B0604020202020204" pitchFamily="34" charset="0"/>
                <a:cs typeface="Arial" panose="020B0604020202020204" pitchFamily="34" charset="0"/>
              </a:rPr>
              <a:t>Rosso: 2 secondi.</a:t>
            </a:r>
          </a:p>
          <a:p>
            <a:pPr>
              <a:spcBef>
                <a:spcPct val="50000"/>
              </a:spcBef>
              <a:defRPr/>
            </a:pPr>
            <a:r>
              <a:rPr lang="it-IT" sz="2400" dirty="0">
                <a:latin typeface="Arial" panose="020B0604020202020204" pitchFamily="34" charset="0"/>
                <a:cs typeface="Arial" panose="020B0604020202020204" pitchFamily="34" charset="0"/>
              </a:rPr>
              <a:t>Il lampeggio prosegue ininterrottamente. </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N2 – Semaforo</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Rettangolo 3"/>
          <p:cNvSpPr/>
          <p:nvPr/>
        </p:nvSpPr>
        <p:spPr>
          <a:xfrm>
            <a:off x="10151481" y="4767854"/>
            <a:ext cx="105189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3</a:t>
            </a:r>
          </a:p>
        </p:txBody>
      </p:sp>
    </p:spTree>
    <p:extLst>
      <p:ext uri="{BB962C8B-B14F-4D97-AF65-F5344CB8AC3E}">
        <p14:creationId xmlns:p14="http://schemas.microsoft.com/office/powerpoint/2010/main" val="193005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
          <p:cNvSpPr>
            <a:spLocks noGrp="1" noChangeArrowheads="1"/>
          </p:cNvSpPr>
          <p:nvPr>
            <p:ph type="title"/>
          </p:nvPr>
        </p:nvSpPr>
        <p:spPr>
          <a:xfrm>
            <a:off x="2206152" y="162738"/>
            <a:ext cx="7808500" cy="1062832"/>
          </a:xfrm>
        </p:spPr>
        <p:txBody>
          <a:bodyPr vert="horz" lIns="91440" tIns="10059"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it-IT" altLang="it-IT" dirty="0">
                <a:latin typeface="Arial" panose="020B0604020202020204" pitchFamily="34" charset="0"/>
                <a:cs typeface="Arial" panose="020B0604020202020204" pitchFamily="34" charset="0"/>
              </a:rPr>
              <a:t>Caratteristiche di Arduino</a:t>
            </a:r>
          </a:p>
        </p:txBody>
      </p:sp>
      <p:sp>
        <p:nvSpPr>
          <p:cNvPr id="7172" name="Text Box 2"/>
          <p:cNvSpPr txBox="1">
            <a:spLocks noChangeArrowheads="1"/>
          </p:cNvSpPr>
          <p:nvPr/>
        </p:nvSpPr>
        <p:spPr bwMode="auto">
          <a:xfrm>
            <a:off x="344557" y="1431234"/>
            <a:ext cx="11304104" cy="4373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431800" indent="-430213"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458787" indent="-457200" algn="just" eaLnBrk="1">
              <a:lnSpc>
                <a:spcPct val="102000"/>
              </a:lnSpc>
              <a:spcAft>
                <a:spcPts val="272"/>
              </a:spcAft>
              <a:buSzPct val="51000"/>
              <a:buFont typeface="Arial" panose="020B0604020202020204" pitchFamily="34" charset="0"/>
              <a:buChar char="•"/>
            </a:pPr>
            <a:r>
              <a:rPr lang="it-IT" altLang="it-IT" sz="2800" dirty="0">
                <a:solidFill>
                  <a:srgbClr val="000000"/>
                </a:solidFill>
                <a:cs typeface="Arial" panose="020B0604020202020204" pitchFamily="34" charset="0"/>
              </a:rPr>
              <a:t>scheda di costo molto contenuto (con implementazioni più o meno compatibili ancora più economiche)</a:t>
            </a:r>
          </a:p>
          <a:p>
            <a:pPr marL="458787" indent="-457200" algn="just" eaLnBrk="1">
              <a:lnSpc>
                <a:spcPct val="154000"/>
              </a:lnSpc>
              <a:spcAft>
                <a:spcPts val="272"/>
              </a:spcAft>
              <a:buSzPct val="51000"/>
              <a:buFont typeface="Arial" panose="020B0604020202020204" pitchFamily="34" charset="0"/>
              <a:buChar char="•"/>
            </a:pPr>
            <a:r>
              <a:rPr lang="it-IT" altLang="it-IT" sz="2800" dirty="0">
                <a:solidFill>
                  <a:srgbClr val="000000"/>
                </a:solidFill>
                <a:cs typeface="Arial" panose="020B0604020202020204" pitchFamily="34" charset="0"/>
              </a:rPr>
              <a:t>download IDE open-source gratuito</a:t>
            </a:r>
          </a:p>
          <a:p>
            <a:pPr marL="458787" indent="-457200" eaLnBrk="1">
              <a:lnSpc>
                <a:spcPct val="154000"/>
              </a:lnSpc>
              <a:buSzPct val="51000"/>
              <a:buFont typeface="Arial" panose="020B0604020202020204" pitchFamily="34" charset="0"/>
              <a:buChar char="•"/>
            </a:pPr>
            <a:r>
              <a:rPr lang="it-IT" altLang="it-IT" sz="2800" dirty="0">
                <a:solidFill>
                  <a:srgbClr val="000000"/>
                </a:solidFill>
                <a:cs typeface="Arial" panose="020B0604020202020204" pitchFamily="34" charset="0"/>
              </a:rPr>
              <a:t>Arduino Programming Language: implementazione (di </a:t>
            </a:r>
            <a:r>
              <a:rPr lang="it-IT" altLang="it-IT" sz="2800" dirty="0" err="1">
                <a:solidFill>
                  <a:srgbClr val="000000"/>
                </a:solidFill>
                <a:cs typeface="Arial" panose="020B0604020202020204" pitchFamily="34" charset="0"/>
              </a:rPr>
              <a:t>Wiring</a:t>
            </a:r>
            <a:r>
              <a:rPr lang="it-IT" altLang="it-IT" sz="2800" dirty="0">
                <a:solidFill>
                  <a:srgbClr val="000000"/>
                </a:solidFill>
                <a:cs typeface="Arial" panose="020B0604020202020204" pitchFamily="34" charset="0"/>
              </a:rPr>
              <a:t>,) basata sul linguaggio C</a:t>
            </a:r>
          </a:p>
        </p:txBody>
      </p:sp>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10406283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Realizza un circuito contenente tre LED rossi (pin 2,3,4) che producono </a:t>
            </a:r>
            <a:r>
              <a:rPr lang="it-IT" sz="2400" u="sng" dirty="0">
                <a:latin typeface="Arial" panose="020B0604020202020204" pitchFamily="34" charset="0"/>
                <a:cs typeface="Arial" panose="020B0604020202020204" pitchFamily="34" charset="0"/>
              </a:rPr>
              <a:t>contemporaneamente</a:t>
            </a:r>
            <a:r>
              <a:rPr lang="it-IT" sz="2400" dirty="0">
                <a:latin typeface="Arial" panose="020B0604020202020204" pitchFamily="34" charset="0"/>
                <a:cs typeface="Arial" panose="020B0604020202020204" pitchFamily="34" charset="0"/>
              </a:rPr>
              <a:t> il segnale di S.O.S. in alfabeto Morse. </a:t>
            </a:r>
          </a:p>
          <a:p>
            <a:pPr>
              <a:spcBef>
                <a:spcPct val="50000"/>
              </a:spcBef>
              <a:defRPr/>
            </a:pPr>
            <a:r>
              <a:rPr lang="it-IT" sz="2400" dirty="0">
                <a:latin typeface="Arial" panose="020B0604020202020204" pitchFamily="34" charset="0"/>
                <a:cs typeface="Arial" panose="020B0604020202020204" pitchFamily="34" charset="0"/>
              </a:rPr>
              <a:t>Cerca su Internet la codifica Morse di </a:t>
            </a:r>
            <a:r>
              <a:rPr lang="it-IT" sz="2400" u="sng" dirty="0">
                <a:latin typeface="Arial" panose="020B0604020202020204" pitchFamily="34" charset="0"/>
                <a:cs typeface="Arial" panose="020B0604020202020204" pitchFamily="34" charset="0"/>
              </a:rPr>
              <a:t>SOS</a:t>
            </a:r>
            <a:r>
              <a:rPr lang="it-IT" sz="2400" dirty="0">
                <a:latin typeface="Arial" panose="020B0604020202020204" pitchFamily="34" charset="0"/>
                <a:cs typeface="Arial" panose="020B0604020202020204" pitchFamily="34" charset="0"/>
              </a:rPr>
              <a:t>.</a:t>
            </a:r>
          </a:p>
          <a:p>
            <a:pPr>
              <a:spcBef>
                <a:spcPct val="50000"/>
              </a:spcBef>
              <a:defRPr/>
            </a:pPr>
            <a:r>
              <a:rPr lang="it-IT" sz="2400" dirty="0">
                <a:latin typeface="Arial" panose="020B0604020202020204" pitchFamily="34" charset="0"/>
                <a:cs typeface="Arial" panose="020B0604020202020204" pitchFamily="34" charset="0"/>
              </a:rPr>
              <a:t>Associa al punto un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di 0,5 sec ed alla linea un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di 1 secondo. Separa ogni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con un buio di 0,25 secondi e ogni SOS completo con un buio di 1 secondo.</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N3 – Help!</a:t>
            </a:r>
          </a:p>
        </p:txBody>
      </p:sp>
      <p:pic>
        <p:nvPicPr>
          <p:cNvPr id="2" name="Immagine 1"/>
          <p:cNvPicPr>
            <a:picLocks noChangeAspect="1"/>
          </p:cNvPicPr>
          <p:nvPr/>
        </p:nvPicPr>
        <p:blipFill>
          <a:blip r:embed="rId3" cstate="print"/>
          <a:stretch>
            <a:fillRect/>
          </a:stretch>
        </p:blipFill>
        <p:spPr>
          <a:xfrm>
            <a:off x="4753328" y="3931920"/>
            <a:ext cx="7367551"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Rettangolo 3"/>
          <p:cNvSpPr/>
          <p:nvPr/>
        </p:nvSpPr>
        <p:spPr>
          <a:xfrm>
            <a:off x="10151481" y="4767854"/>
            <a:ext cx="105189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3</a:t>
            </a:r>
          </a:p>
        </p:txBody>
      </p:sp>
    </p:spTree>
    <p:extLst>
      <p:ext uri="{BB962C8B-B14F-4D97-AF65-F5344CB8AC3E}">
        <p14:creationId xmlns:p14="http://schemas.microsoft.com/office/powerpoint/2010/main" val="2186355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Realizza un circuito contenente 5 LED rossi (pin 1,2,3,4,5) che producono una </a:t>
            </a:r>
            <a:r>
              <a:rPr lang="it-IT" sz="2400" i="1" dirty="0">
                <a:latin typeface="Arial" panose="020B0604020202020204" pitchFamily="34" charset="0"/>
                <a:cs typeface="Arial" panose="020B0604020202020204" pitchFamily="34" charset="0"/>
              </a:rPr>
              <a:t>ola</a:t>
            </a:r>
            <a:r>
              <a:rPr lang="it-IT" sz="2400" dirty="0">
                <a:latin typeface="Arial" panose="020B0604020202020204" pitchFamily="34" charset="0"/>
                <a:cs typeface="Arial" panose="020B0604020202020204" pitchFamily="34" charset="0"/>
              </a:rPr>
              <a:t> di lampeggi di 0,2 secondi che si propagano da sinistra a destra e ritorno, senza interruzione. </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N4 – </a:t>
            </a:r>
            <a:r>
              <a:rPr lang="it-IT" sz="3900" dirty="0" err="1">
                <a:latin typeface="Arial" panose="020B0604020202020204" pitchFamily="34" charset="0"/>
                <a:cs typeface="Arial" panose="020B0604020202020204" pitchFamily="34" charset="0"/>
              </a:rPr>
              <a:t>Supercar</a:t>
            </a:r>
            <a:r>
              <a:rPr lang="it-IT" sz="3900" dirty="0">
                <a:latin typeface="Arial" panose="020B0604020202020204" pitchFamily="34" charset="0"/>
                <a:cs typeface="Arial" panose="020B0604020202020204" pitchFamily="34" charset="0"/>
              </a:rPr>
              <a:t> </a:t>
            </a:r>
            <a:r>
              <a:rPr lang="it-IT" sz="3900" dirty="0" err="1">
                <a:latin typeface="Arial" panose="020B0604020202020204" pitchFamily="34" charset="0"/>
                <a:cs typeface="Arial" panose="020B0604020202020204" pitchFamily="34" charset="0"/>
              </a:rPr>
              <a:t>LEDs</a:t>
            </a:r>
            <a:endParaRPr lang="it-IT" sz="3900" dirty="0">
              <a:latin typeface="Arial" panose="020B0604020202020204" pitchFamily="34" charset="0"/>
              <a:cs typeface="Arial" panose="020B0604020202020204" pitchFamily="34" charset="0"/>
            </a:endParaRPr>
          </a:p>
        </p:txBody>
      </p:sp>
      <p:pic>
        <p:nvPicPr>
          <p:cNvPr id="2" name="Immagine 1"/>
          <p:cNvPicPr>
            <a:picLocks noChangeAspect="1"/>
          </p:cNvPicPr>
          <p:nvPr/>
        </p:nvPicPr>
        <p:blipFill>
          <a:blip r:embed="rId3" cstate="print"/>
          <a:stretch>
            <a:fillRect/>
          </a:stretch>
        </p:blipFill>
        <p:spPr>
          <a:xfrm>
            <a:off x="4753328" y="3931920"/>
            <a:ext cx="7367551"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4" name="Rettangolo 3"/>
          <p:cNvSpPr/>
          <p:nvPr/>
        </p:nvSpPr>
        <p:spPr>
          <a:xfrm>
            <a:off x="10151481" y="4767854"/>
            <a:ext cx="105189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5</a:t>
            </a:r>
          </a:p>
        </p:txBody>
      </p:sp>
    </p:spTree>
    <p:extLst>
      <p:ext uri="{BB962C8B-B14F-4D97-AF65-F5344CB8AC3E}">
        <p14:creationId xmlns:p14="http://schemas.microsoft.com/office/powerpoint/2010/main" val="1655791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Utilizzando il circuito ad un LED realizzare uno sketch «contatore»:</a:t>
            </a:r>
          </a:p>
          <a:p>
            <a:pPr>
              <a:spcBef>
                <a:spcPct val="50000"/>
              </a:spcBef>
              <a:defRPr/>
            </a:pPr>
            <a:r>
              <a:rPr lang="it-IT" sz="2400" dirty="0">
                <a:latin typeface="Arial" panose="020B0604020202020204" pitchFamily="34" charset="0"/>
                <a:cs typeface="Arial" panose="020B0604020202020204" pitchFamily="34" charset="0"/>
              </a:rPr>
              <a:t>Produce, di seguito :</a:t>
            </a:r>
          </a:p>
          <a:p>
            <a:pPr>
              <a:spcBef>
                <a:spcPct val="50000"/>
              </a:spcBef>
              <a:defRPr/>
            </a:pPr>
            <a:r>
              <a:rPr lang="it-IT" sz="2400" dirty="0">
                <a:latin typeface="Arial" panose="020B0604020202020204" pitchFamily="34" charset="0"/>
                <a:cs typeface="Arial" panose="020B0604020202020204" pitchFamily="34" charset="0"/>
              </a:rPr>
              <a:t>-   Un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(da 0,2 secondi)– pausa di 0,5</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Due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(acceso-spento-acceso sempre da 0,2 sec.) – pausa di 0,5</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Tre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ecc.</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Arrivato a dieci riprende da 1</a:t>
            </a:r>
          </a:p>
          <a:p>
            <a:pPr marL="342900" indent="-342900">
              <a:spcBef>
                <a:spcPct val="50000"/>
              </a:spcBef>
              <a:buFontTx/>
              <a:buChar char="-"/>
              <a:defRPr/>
            </a:pPr>
            <a:endParaRPr lang="it-IT" sz="2400" dirty="0">
              <a:latin typeface="Arial" panose="020B0604020202020204" pitchFamily="34" charset="0"/>
              <a:cs typeface="Arial" panose="020B0604020202020204" pitchFamily="34" charset="0"/>
            </a:endParaRPr>
          </a:p>
          <a:p>
            <a:pPr>
              <a:spcBef>
                <a:spcPct val="50000"/>
              </a:spcBef>
              <a:defRPr/>
            </a:pPr>
            <a:r>
              <a:rPr lang="it-IT" sz="2400" dirty="0">
                <a:latin typeface="Arial" panose="020B0604020202020204" pitchFamily="34" charset="0"/>
                <a:cs typeface="Arial" panose="020B0604020202020204" pitchFamily="34" charset="0"/>
              </a:rPr>
              <a:t>NB: usare un ciclo!</a:t>
            </a:r>
          </a:p>
          <a:p>
            <a:pPr>
              <a:spcBef>
                <a:spcPct val="50000"/>
              </a:spcBef>
              <a:defRPr/>
            </a:pP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N5 – Impariamo a contare </a:t>
            </a:r>
          </a:p>
        </p:txBody>
      </p:sp>
      <p:pic>
        <p:nvPicPr>
          <p:cNvPr id="2" name="Immagine 1"/>
          <p:cNvPicPr>
            <a:picLocks noChangeAspect="1"/>
          </p:cNvPicPr>
          <p:nvPr/>
        </p:nvPicPr>
        <p:blipFill>
          <a:blip r:embed="rId3" cstate="print"/>
          <a:stretch>
            <a:fillRect/>
          </a:stretch>
        </p:blipFill>
        <p:spPr>
          <a:xfrm>
            <a:off x="5076497" y="3931920"/>
            <a:ext cx="7044382"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123204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Utilizzando il circuito a 10 LED realizzare uno sketch «contatore»:</a:t>
            </a:r>
          </a:p>
          <a:p>
            <a:pPr>
              <a:spcBef>
                <a:spcPct val="50000"/>
              </a:spcBef>
              <a:defRPr/>
            </a:pPr>
            <a:r>
              <a:rPr lang="it-IT" sz="2400" dirty="0">
                <a:latin typeface="Arial" panose="020B0604020202020204" pitchFamily="34" charset="0"/>
                <a:cs typeface="Arial" panose="020B0604020202020204" pitchFamily="34" charset="0"/>
              </a:rPr>
              <a:t>Produce, consecutivamente:</a:t>
            </a:r>
          </a:p>
          <a:p>
            <a:pPr>
              <a:spcBef>
                <a:spcPct val="50000"/>
              </a:spcBef>
              <a:defRPr/>
            </a:pPr>
            <a:r>
              <a:rPr lang="it-IT" sz="2400" dirty="0">
                <a:latin typeface="Arial" panose="020B0604020202020204" pitchFamily="34" charset="0"/>
                <a:cs typeface="Arial" panose="020B0604020202020204" pitchFamily="34" charset="0"/>
              </a:rPr>
              <a:t>-   Accensione di un led per 1 secondo poi 0,5 di buio</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Accensione di due led per 1 secondo poi 0,5 di buio</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Accensione di tre led per 1 secondo poi 0,5 di buio</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a:t>
            </a:r>
          </a:p>
          <a:p>
            <a:pPr marL="342900" indent="-342900">
              <a:spcBef>
                <a:spcPct val="50000"/>
              </a:spcBef>
              <a:buFontTx/>
              <a:buChar char="-"/>
              <a:defRPr/>
            </a:pPr>
            <a:r>
              <a:rPr lang="it-IT" sz="2400" dirty="0">
                <a:latin typeface="Arial" panose="020B0604020202020204" pitchFamily="34" charset="0"/>
                <a:cs typeface="Arial" panose="020B0604020202020204" pitchFamily="34" charset="0"/>
              </a:rPr>
              <a:t>Arrivato a dieci riprende da 1</a:t>
            </a:r>
          </a:p>
          <a:p>
            <a:pPr marL="342900" indent="-342900">
              <a:spcBef>
                <a:spcPct val="50000"/>
              </a:spcBef>
              <a:buFontTx/>
              <a:buChar char="-"/>
              <a:defRPr/>
            </a:pPr>
            <a:endParaRPr lang="it-IT" sz="2400" dirty="0">
              <a:latin typeface="Arial" panose="020B0604020202020204" pitchFamily="34" charset="0"/>
              <a:cs typeface="Arial" panose="020B0604020202020204" pitchFamily="34" charset="0"/>
            </a:endParaRPr>
          </a:p>
          <a:p>
            <a:pPr>
              <a:spcBef>
                <a:spcPct val="50000"/>
              </a:spcBef>
              <a:defRPr/>
            </a:pPr>
            <a:r>
              <a:rPr lang="it-IT" sz="2400" dirty="0">
                <a:latin typeface="Arial" panose="020B0604020202020204" pitchFamily="34" charset="0"/>
                <a:cs typeface="Arial" panose="020B0604020202020204" pitchFamily="34" charset="0"/>
              </a:rPr>
              <a:t>NB: usare un ciclo!</a:t>
            </a:r>
          </a:p>
          <a:p>
            <a:pPr>
              <a:spcBef>
                <a:spcPct val="50000"/>
              </a:spcBef>
              <a:defRPr/>
            </a:pP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N5 bis – Impariamo a contare (meglio)</a:t>
            </a:r>
          </a:p>
        </p:txBody>
      </p:sp>
      <p:pic>
        <p:nvPicPr>
          <p:cNvPr id="2" name="Immagine 1"/>
          <p:cNvPicPr>
            <a:picLocks noChangeAspect="1"/>
          </p:cNvPicPr>
          <p:nvPr/>
        </p:nvPicPr>
        <p:blipFill>
          <a:blip r:embed="rId3" cstate="print"/>
          <a:stretch>
            <a:fillRect/>
          </a:stretch>
        </p:blipFill>
        <p:spPr>
          <a:xfrm>
            <a:off x="5076497" y="3931920"/>
            <a:ext cx="7044382"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Rettangolo 3"/>
          <p:cNvSpPr/>
          <p:nvPr/>
        </p:nvSpPr>
        <p:spPr>
          <a:xfrm>
            <a:off x="10322126" y="4736822"/>
            <a:ext cx="1402948"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10</a:t>
            </a:r>
          </a:p>
        </p:txBody>
      </p:sp>
    </p:spTree>
    <p:extLst>
      <p:ext uri="{BB962C8B-B14F-4D97-AF65-F5344CB8AC3E}">
        <p14:creationId xmlns:p14="http://schemas.microsoft.com/office/powerpoint/2010/main" val="607728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pt-BR"/>
              <a:t>A.S. 16-17 Classe 4G - M. L. Silva</a:t>
            </a:r>
            <a:endParaRPr lang="it-IT"/>
          </a:p>
        </p:txBody>
      </p:sp>
      <p:sp>
        <p:nvSpPr>
          <p:cNvPr id="3"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N6 – Led ring</a:t>
            </a:r>
          </a:p>
        </p:txBody>
      </p:sp>
      <p:pic>
        <p:nvPicPr>
          <p:cNvPr id="4" name="Immagine 3"/>
          <p:cNvPicPr>
            <a:picLocks noChangeAspect="1"/>
          </p:cNvPicPr>
          <p:nvPr/>
        </p:nvPicPr>
        <p:blipFill rotWithShape="1">
          <a:blip r:embed="rId2" cstate="print"/>
          <a:srcRect l="31562" t="56445" r="33836" b="16044"/>
          <a:stretch/>
        </p:blipFill>
        <p:spPr>
          <a:xfrm>
            <a:off x="7371760" y="348790"/>
            <a:ext cx="3225569" cy="1838227"/>
          </a:xfrm>
          <a:prstGeom prst="rect">
            <a:avLst/>
          </a:prstGeom>
        </p:spPr>
      </p:pic>
      <p:sp>
        <p:nvSpPr>
          <p:cNvPr id="5" name="Text Box 2"/>
          <p:cNvSpPr txBox="1">
            <a:spLocks noChangeArrowheads="1"/>
          </p:cNvSpPr>
          <p:nvPr/>
        </p:nvSpPr>
        <p:spPr bwMode="auto">
          <a:xfrm>
            <a:off x="164213" y="2432115"/>
            <a:ext cx="1086514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Utilizzando il circuito ad almeno 6 un LED realizzare uno sketch che illumina a rotazione oraria i LED che lo compongono. </a:t>
            </a:r>
          </a:p>
          <a:p>
            <a:pPr>
              <a:spcBef>
                <a:spcPct val="50000"/>
              </a:spcBef>
              <a:defRPr/>
            </a:pPr>
            <a:r>
              <a:rPr lang="it-IT" sz="2400" dirty="0">
                <a:latin typeface="Arial" panose="020B0604020202020204" pitchFamily="34" charset="0"/>
                <a:cs typeface="Arial" panose="020B0604020202020204" pitchFamily="34" charset="0"/>
              </a:rPr>
              <a:t>-la rotazione parte lenta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da 0,6 sec alternati da 0,3 di spento)</a:t>
            </a:r>
          </a:p>
          <a:p>
            <a:pPr>
              <a:spcBef>
                <a:spcPct val="50000"/>
              </a:spcBef>
              <a:defRPr/>
            </a:pPr>
            <a:r>
              <a:rPr lang="it-IT" sz="2400" dirty="0">
                <a:latin typeface="Arial" panose="020B0604020202020204" pitchFamily="34" charset="0"/>
                <a:cs typeface="Arial" panose="020B0604020202020204" pitchFamily="34" charset="0"/>
              </a:rPr>
              <a:t>-accelera fino a 0,1 sec di </a:t>
            </a:r>
            <a:r>
              <a:rPr lang="it-IT" sz="2400" dirty="0" err="1">
                <a:latin typeface="Arial" panose="020B0604020202020204" pitchFamily="34" charset="0"/>
                <a:cs typeface="Arial" panose="020B0604020202020204" pitchFamily="34" charset="0"/>
              </a:rPr>
              <a:t>blink</a:t>
            </a:r>
            <a:r>
              <a:rPr lang="it-IT" sz="2400" dirty="0">
                <a:latin typeface="Arial" panose="020B0604020202020204" pitchFamily="34" charset="0"/>
                <a:cs typeface="Arial" panose="020B0604020202020204" pitchFamily="34" charset="0"/>
              </a:rPr>
              <a:t> (con un delta di -0,1 sec. per ogni rotazione). </a:t>
            </a:r>
          </a:p>
          <a:p>
            <a:pPr>
              <a:spcBef>
                <a:spcPct val="50000"/>
              </a:spcBef>
              <a:defRPr/>
            </a:pPr>
            <a:r>
              <a:rPr lang="it-IT" sz="2400" dirty="0">
                <a:latin typeface="Arial" panose="020B0604020202020204" pitchFamily="34" charset="0"/>
                <a:cs typeface="Arial" panose="020B0604020202020204" pitchFamily="34" charset="0"/>
              </a:rPr>
              <a:t>-il tutto riprende da 0,6 secondi </a:t>
            </a:r>
          </a:p>
          <a:p>
            <a:pPr marL="342900" indent="-342900">
              <a:spcBef>
                <a:spcPct val="50000"/>
              </a:spcBef>
              <a:buFontTx/>
              <a:buChar char="-"/>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b="1" dirty="0">
              <a:latin typeface="Arial" panose="020B0604020202020204" pitchFamily="34" charset="0"/>
              <a:cs typeface="Arial" panose="020B0604020202020204" pitchFamily="34" charset="0"/>
            </a:endParaRPr>
          </a:p>
        </p:txBody>
      </p:sp>
      <p:sp>
        <p:nvSpPr>
          <p:cNvPr id="6" name="Rettangolo 3"/>
          <p:cNvSpPr/>
          <p:nvPr/>
        </p:nvSpPr>
        <p:spPr>
          <a:xfrm>
            <a:off x="10772582" y="877341"/>
            <a:ext cx="105189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6</a:t>
            </a:r>
          </a:p>
        </p:txBody>
      </p:sp>
    </p:spTree>
    <p:extLst>
      <p:ext uri="{BB962C8B-B14F-4D97-AF65-F5344CB8AC3E}">
        <p14:creationId xmlns:p14="http://schemas.microsoft.com/office/powerpoint/2010/main" val="1079078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53703" y="1178561"/>
            <a:ext cx="10859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Fino ad ora abbiamo visto situazioni nelle quali il </a:t>
            </a:r>
            <a:r>
              <a:rPr lang="it-IT" sz="2400" i="1" dirty="0">
                <a:latin typeface="Arial" panose="020B0604020202020204" pitchFamily="34" charset="0"/>
                <a:cs typeface="Arial" panose="020B0604020202020204" pitchFamily="34" charset="0"/>
              </a:rPr>
              <a:t>µ</a:t>
            </a:r>
            <a:r>
              <a:rPr lang="it-IT" sz="2400" dirty="0">
                <a:latin typeface="Arial" panose="020B0604020202020204" pitchFamily="34" charset="0"/>
                <a:cs typeface="Arial" panose="020B0604020202020204" pitchFamily="34" charset="0"/>
              </a:rPr>
              <a:t> modifica l’ambiente tramite attuatori (ossia i LED). Ora vediamo come acquisire il primo input dall’ambiente. Useremo un pulsante (</a:t>
            </a:r>
            <a:r>
              <a:rPr lang="it-IT" sz="2400" dirty="0" err="1">
                <a:latin typeface="Arial" panose="020B0604020202020204" pitchFamily="34" charset="0"/>
                <a:cs typeface="Arial" panose="020B0604020202020204" pitchFamily="34" charset="0"/>
              </a:rPr>
              <a:t>button</a:t>
            </a:r>
            <a:r>
              <a:rPr lang="it-IT" sz="2400" dirty="0">
                <a:latin typeface="Arial" panose="020B0604020202020204" pitchFamily="34" charset="0"/>
                <a:cs typeface="Arial" panose="020B0604020202020204" pitchFamily="34" charset="0"/>
              </a:rPr>
              <a:t>) </a:t>
            </a:r>
            <a:r>
              <a:rPr lang="it-IT" sz="2400" dirty="0" err="1">
                <a:latin typeface="Arial" panose="020B0604020202020204" pitchFamily="34" charset="0"/>
                <a:cs typeface="Arial" panose="020B0604020202020204" pitchFamily="34" charset="0"/>
              </a:rPr>
              <a:t>push</a:t>
            </a:r>
            <a:r>
              <a:rPr lang="it-IT" sz="2400" dirty="0">
                <a:latin typeface="Arial" panose="020B0604020202020204" pitchFamily="34" charset="0"/>
                <a:cs typeface="Arial" panose="020B0604020202020204" pitchFamily="34" charset="0"/>
              </a:rPr>
              <a:t> down</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Il nostro primo «sensore»: il </a:t>
            </a:r>
            <a:r>
              <a:rPr lang="it-IT" sz="3900" dirty="0" err="1">
                <a:latin typeface="Arial" panose="020B0604020202020204" pitchFamily="34" charset="0"/>
                <a:cs typeface="Arial" panose="020B0604020202020204" pitchFamily="34" charset="0"/>
              </a:rPr>
              <a:t>button</a:t>
            </a:r>
            <a:endParaRPr lang="it-IT" sz="3900" dirty="0">
              <a:latin typeface="Arial" panose="020B0604020202020204" pitchFamily="34" charset="0"/>
              <a:cs typeface="Arial" panose="020B0604020202020204" pitchFamily="34" charset="0"/>
            </a:endParaRPr>
          </a:p>
        </p:txBody>
      </p:sp>
      <p:sp>
        <p:nvSpPr>
          <p:cNvPr id="3" name="Segnaposto piè di pagina 2"/>
          <p:cNvSpPr>
            <a:spLocks noGrp="1"/>
          </p:cNvSpPr>
          <p:nvPr>
            <p:ph type="ftr" sz="quarter" idx="11"/>
          </p:nvPr>
        </p:nvSpPr>
        <p:spPr/>
        <p:txBody>
          <a:bodyPr/>
          <a:lstStyle/>
          <a:p>
            <a:r>
              <a:rPr lang="pt-BR"/>
              <a:t>A.S. 16-17 Classe 4G - M. L. Silva</a:t>
            </a:r>
            <a:endParaRPr lang="it-IT"/>
          </a:p>
        </p:txBody>
      </p:sp>
      <p:pic>
        <p:nvPicPr>
          <p:cNvPr id="2" name="Immagine 1"/>
          <p:cNvPicPr>
            <a:picLocks noChangeAspect="1"/>
          </p:cNvPicPr>
          <p:nvPr/>
        </p:nvPicPr>
        <p:blipFill rotWithShape="1">
          <a:blip r:embed="rId3"/>
          <a:srcRect l="6369" t="41385" r="28817" b="7315"/>
          <a:stretch/>
        </p:blipFill>
        <p:spPr>
          <a:xfrm>
            <a:off x="5913911" y="2608546"/>
            <a:ext cx="5474525" cy="3518148"/>
          </a:xfrm>
          <a:prstGeom prst="rect">
            <a:avLst/>
          </a:prstGeom>
        </p:spPr>
      </p:pic>
    </p:spTree>
    <p:extLst>
      <p:ext uri="{BB962C8B-B14F-4D97-AF65-F5344CB8AC3E}">
        <p14:creationId xmlns:p14="http://schemas.microsoft.com/office/powerpoint/2010/main" val="111137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cstate="print"/>
          <a:stretch>
            <a:fillRect/>
          </a:stretch>
        </p:blipFill>
        <p:spPr>
          <a:xfrm>
            <a:off x="5863951" y="2279001"/>
            <a:ext cx="6243965" cy="4177239"/>
          </a:xfrm>
          <a:prstGeom prst="rect">
            <a:avLst/>
          </a:prstGeom>
        </p:spPr>
      </p:pic>
      <p:sp>
        <p:nvSpPr>
          <p:cNvPr id="15362" name="Text Box 2"/>
          <p:cNvSpPr txBox="1">
            <a:spLocks noChangeArrowheads="1"/>
          </p:cNvSpPr>
          <p:nvPr/>
        </p:nvSpPr>
        <p:spPr bwMode="auto">
          <a:xfrm>
            <a:off x="174023" y="894006"/>
            <a:ext cx="108593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Dopo aver realizzato il circuito, per studiarne il comportamento, faremo uso del «serial monitor», che puoi individuare nel riquadro verde della slide n.35.</a:t>
            </a:r>
          </a:p>
          <a:p>
            <a:pPr>
              <a:spcBef>
                <a:spcPct val="50000"/>
              </a:spcBef>
              <a:defRPr/>
            </a:pPr>
            <a:r>
              <a:rPr lang="it-IT" sz="2400" b="1" dirty="0">
                <a:latin typeface="Arial" panose="020B0604020202020204" pitchFamily="34" charset="0"/>
                <a:cs typeface="Arial" panose="020B0604020202020204" pitchFamily="34" charset="0"/>
              </a:rPr>
              <a:t>Il serial monitor richiede alcune istruzioni, utili per il </a:t>
            </a:r>
            <a:r>
              <a:rPr lang="it-IT" sz="2400" b="1" dirty="0" err="1">
                <a:latin typeface="Arial" panose="020B0604020202020204" pitchFamily="34" charset="0"/>
                <a:cs typeface="Arial" panose="020B0604020202020204" pitchFamily="34" charset="0"/>
              </a:rPr>
              <a:t>debugging</a:t>
            </a:r>
            <a:r>
              <a:rPr lang="it-IT" sz="2400" b="1" dirty="0">
                <a:latin typeface="Arial" panose="020B0604020202020204" pitchFamily="34" charset="0"/>
                <a:cs typeface="Arial" panose="020B0604020202020204" pitchFamily="34" charset="0"/>
              </a:rPr>
              <a:t> di uno sketch</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Il nostro primo «sensore»: il </a:t>
            </a:r>
            <a:r>
              <a:rPr lang="it-IT" sz="3900" dirty="0" err="1">
                <a:latin typeface="Arial" panose="020B0604020202020204" pitchFamily="34" charset="0"/>
                <a:cs typeface="Arial" panose="020B0604020202020204" pitchFamily="34" charset="0"/>
              </a:rPr>
              <a:t>button</a:t>
            </a:r>
            <a:endParaRPr lang="it-IT" sz="3900" dirty="0">
              <a:latin typeface="Arial" panose="020B0604020202020204" pitchFamily="34" charset="0"/>
              <a:cs typeface="Arial" panose="020B0604020202020204" pitchFamily="34" charset="0"/>
            </a:endParaRP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625621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20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endParaRPr lang="it-IT" sz="20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10522260" cy="109829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Il </a:t>
            </a:r>
            <a:r>
              <a:rPr lang="it-IT" sz="3900" dirty="0" err="1">
                <a:latin typeface="Arial" panose="020B0604020202020204" pitchFamily="34" charset="0"/>
                <a:cs typeface="Arial" panose="020B0604020202020204" pitchFamily="34" charset="0"/>
              </a:rPr>
              <a:t>debugging</a:t>
            </a:r>
            <a:r>
              <a:rPr lang="it-IT" sz="3900" dirty="0">
                <a:latin typeface="Arial" panose="020B0604020202020204" pitchFamily="34" charset="0"/>
                <a:cs typeface="Arial" panose="020B0604020202020204" pitchFamily="34" charset="0"/>
              </a:rPr>
              <a:t> dello sketch: serial monitor </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CasellaDiTesto 5"/>
          <p:cNvSpPr txBox="1"/>
          <p:nvPr/>
        </p:nvSpPr>
        <p:spPr>
          <a:xfrm>
            <a:off x="367413" y="1064920"/>
            <a:ext cx="11094972" cy="3139321"/>
          </a:xfrm>
          <a:prstGeom prst="rect">
            <a:avLst/>
          </a:prstGeom>
          <a:noFill/>
        </p:spPr>
        <p:txBody>
          <a:bodyPr wrap="square" rtlCol="0">
            <a:spAutoFit/>
          </a:bodyPr>
          <a:lstStyle/>
          <a:p>
            <a:r>
              <a:rPr lang="it-IT" dirty="0" err="1"/>
              <a:t>void</a:t>
            </a:r>
            <a:r>
              <a:rPr lang="it-IT" dirty="0"/>
              <a:t> setup() </a:t>
            </a:r>
          </a:p>
          <a:p>
            <a:r>
              <a:rPr lang="it-IT" dirty="0"/>
              <a:t>{ </a:t>
            </a:r>
          </a:p>
          <a:p>
            <a:r>
              <a:rPr lang="it-IT" dirty="0"/>
              <a:t>      </a:t>
            </a:r>
            <a:r>
              <a:rPr lang="it-IT" dirty="0" err="1"/>
              <a:t>Serial.begin</a:t>
            </a:r>
            <a:r>
              <a:rPr lang="it-IT" dirty="0"/>
              <a:t>( 9600 );  //velocità di comunicazione, con valori più alti avreste difficoltà di visualizzazione…</a:t>
            </a:r>
          </a:p>
          <a:p>
            <a:r>
              <a:rPr lang="it-IT" dirty="0"/>
              <a:t>      </a:t>
            </a:r>
            <a:r>
              <a:rPr lang="it-IT" dirty="0" err="1"/>
              <a:t>Serial.println</a:t>
            </a:r>
            <a:r>
              <a:rPr lang="it-IT" dirty="0"/>
              <a:t>( "Hello, </a:t>
            </a:r>
            <a:r>
              <a:rPr lang="it-IT" dirty="0" err="1"/>
              <a:t>folks</a:t>
            </a:r>
            <a:r>
              <a:rPr lang="it-IT" dirty="0"/>
              <a:t>!" ); </a:t>
            </a:r>
          </a:p>
          <a:p>
            <a:r>
              <a:rPr lang="it-IT" dirty="0"/>
              <a:t>}</a:t>
            </a:r>
          </a:p>
          <a:p>
            <a:r>
              <a:rPr lang="it-IT" dirty="0"/>
              <a:t> </a:t>
            </a:r>
            <a:r>
              <a:rPr lang="it-IT" dirty="0" err="1"/>
              <a:t>void</a:t>
            </a:r>
            <a:r>
              <a:rPr lang="it-IT" dirty="0"/>
              <a:t> loop() </a:t>
            </a:r>
          </a:p>
          <a:p>
            <a:r>
              <a:rPr lang="it-IT" dirty="0"/>
              <a:t>{ </a:t>
            </a:r>
          </a:p>
          <a:p>
            <a:r>
              <a:rPr lang="it-IT" dirty="0"/>
              <a:t>     delay(1000); </a:t>
            </a:r>
          </a:p>
          <a:p>
            <a:r>
              <a:rPr lang="it-IT" dirty="0"/>
              <a:t>      </a:t>
            </a:r>
            <a:r>
              <a:rPr lang="it-IT" dirty="0" err="1"/>
              <a:t>Serial.println</a:t>
            </a:r>
            <a:r>
              <a:rPr lang="it-IT" dirty="0"/>
              <a:t>( "Hello </a:t>
            </a:r>
            <a:r>
              <a:rPr lang="it-IT" dirty="0" err="1"/>
              <a:t>again</a:t>
            </a:r>
            <a:r>
              <a:rPr lang="it-IT" dirty="0"/>
              <a:t>!" );  //corrisponde ad un output a scopo di debug</a:t>
            </a:r>
          </a:p>
          <a:p>
            <a:r>
              <a:rPr lang="it-IT" dirty="0"/>
              <a:t>}</a:t>
            </a:r>
          </a:p>
          <a:p>
            <a:endParaRPr lang="it-IT" dirty="0"/>
          </a:p>
        </p:txBody>
      </p:sp>
      <p:sp>
        <p:nvSpPr>
          <p:cNvPr id="7" name="CasellaDiTesto 6"/>
          <p:cNvSpPr txBox="1"/>
          <p:nvPr/>
        </p:nvSpPr>
        <p:spPr>
          <a:xfrm>
            <a:off x="6016373" y="3796204"/>
            <a:ext cx="5840347" cy="2308324"/>
          </a:xfrm>
          <a:prstGeom prst="rect">
            <a:avLst/>
          </a:prstGeom>
          <a:noFill/>
        </p:spPr>
        <p:txBody>
          <a:bodyPr wrap="square" rtlCol="0">
            <a:spAutoFit/>
          </a:bodyPr>
          <a:lstStyle/>
          <a:p>
            <a:r>
              <a:rPr lang="it-IT" dirty="0"/>
              <a:t>Dal serial monitor si può anche leggere, ma lo faremo in seguito…</a:t>
            </a:r>
          </a:p>
          <a:p>
            <a:r>
              <a:rPr lang="it-IT" dirty="0" err="1"/>
              <a:t>char</a:t>
            </a:r>
            <a:r>
              <a:rPr lang="it-IT" dirty="0"/>
              <a:t> </a:t>
            </a:r>
            <a:r>
              <a:rPr lang="it-IT" dirty="0" err="1"/>
              <a:t>ch</a:t>
            </a:r>
            <a:r>
              <a:rPr lang="it-IT" dirty="0"/>
              <a:t>;</a:t>
            </a:r>
          </a:p>
          <a:p>
            <a:r>
              <a:rPr lang="it-IT" dirty="0" err="1"/>
              <a:t>if</a:t>
            </a:r>
            <a:r>
              <a:rPr lang="it-IT" dirty="0"/>
              <a:t> (</a:t>
            </a:r>
            <a:r>
              <a:rPr lang="it-IT" dirty="0" err="1"/>
              <a:t>Serial.available</a:t>
            </a:r>
            <a:r>
              <a:rPr lang="it-IT" dirty="0"/>
              <a:t>())</a:t>
            </a:r>
          </a:p>
          <a:p>
            <a:r>
              <a:rPr lang="it-IT" dirty="0"/>
              <a:t>{</a:t>
            </a:r>
          </a:p>
          <a:p>
            <a:r>
              <a:rPr lang="it-IT" dirty="0"/>
              <a:t>	</a:t>
            </a:r>
            <a:r>
              <a:rPr lang="it-IT" dirty="0" err="1"/>
              <a:t>ch</a:t>
            </a:r>
            <a:r>
              <a:rPr lang="it-IT" dirty="0"/>
              <a:t> = </a:t>
            </a:r>
            <a:r>
              <a:rPr lang="it-IT" dirty="0" err="1"/>
              <a:t>Serial.read</a:t>
            </a:r>
            <a:r>
              <a:rPr lang="it-IT" dirty="0"/>
              <a:t>();</a:t>
            </a:r>
          </a:p>
          <a:p>
            <a:r>
              <a:rPr lang="it-IT" dirty="0"/>
              <a:t>	….. //altro codice</a:t>
            </a:r>
          </a:p>
          <a:p>
            <a:r>
              <a:rPr lang="it-IT" dirty="0"/>
              <a:t>}</a:t>
            </a:r>
          </a:p>
        </p:txBody>
      </p:sp>
    </p:spTree>
    <p:extLst>
      <p:ext uri="{BB962C8B-B14F-4D97-AF65-F5344CB8AC3E}">
        <p14:creationId xmlns:p14="http://schemas.microsoft.com/office/powerpoint/2010/main" val="2677057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cstate="print"/>
          <a:stretch>
            <a:fillRect/>
          </a:stretch>
        </p:blipFill>
        <p:spPr>
          <a:xfrm>
            <a:off x="5863951" y="2279001"/>
            <a:ext cx="6243965" cy="4177239"/>
          </a:xfrm>
          <a:prstGeom prst="rect">
            <a:avLst/>
          </a:prstGeom>
        </p:spPr>
      </p:pic>
      <p:sp>
        <p:nvSpPr>
          <p:cNvPr id="15362" name="Text Box 2"/>
          <p:cNvSpPr txBox="1">
            <a:spLocks noChangeArrowheads="1"/>
          </p:cNvSpPr>
          <p:nvPr/>
        </p:nvSpPr>
        <p:spPr bwMode="auto">
          <a:xfrm>
            <a:off x="163863" y="883922"/>
            <a:ext cx="10859737"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In questo esempio useremo il </a:t>
            </a:r>
            <a:r>
              <a:rPr lang="it-IT" sz="2400" dirty="0" err="1">
                <a:latin typeface="Arial" panose="020B0604020202020204" pitchFamily="34" charset="0"/>
                <a:cs typeface="Arial" panose="020B0604020202020204" pitchFamily="34" charset="0"/>
              </a:rPr>
              <a:t>button</a:t>
            </a:r>
            <a:r>
              <a:rPr lang="it-IT" sz="2400" dirty="0">
                <a:latin typeface="Arial" panose="020B0604020202020204" pitchFamily="34" charset="0"/>
                <a:cs typeface="Arial" panose="020B0604020202020204" pitchFamily="34" charset="0"/>
              </a:rPr>
              <a:t> per controllare un LED:</a:t>
            </a:r>
          </a:p>
          <a:p>
            <a:pPr>
              <a:spcBef>
                <a:spcPct val="50000"/>
              </a:spcBef>
              <a:defRPr/>
            </a:pPr>
            <a:endParaRPr lang="it-IT" sz="2400" dirty="0">
              <a:latin typeface="Arial" panose="020B0604020202020204" pitchFamily="34" charset="0"/>
              <a:cs typeface="Arial" panose="020B0604020202020204" pitchFamily="34" charset="0"/>
            </a:endParaRPr>
          </a:p>
          <a:p>
            <a:pPr>
              <a:defRPr/>
            </a:pP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push</a:t>
            </a:r>
            <a:r>
              <a:rPr lang="it-IT" sz="1400" dirty="0">
                <a:latin typeface="Arial" panose="020B0604020202020204" pitchFamily="34" charset="0"/>
                <a:cs typeface="Arial" panose="020B0604020202020204" pitchFamily="34" charset="0"/>
              </a:rPr>
              <a:t> = 4;</a:t>
            </a:r>
          </a:p>
          <a:p>
            <a:pPr>
              <a:defRPr/>
            </a:pP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led = 7;</a:t>
            </a:r>
          </a:p>
          <a:p>
            <a:pPr>
              <a:defRPr/>
            </a:pP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val;</a:t>
            </a:r>
          </a:p>
          <a:p>
            <a:pPr>
              <a:defRPr/>
            </a:pPr>
            <a:r>
              <a:rPr lang="it-IT" sz="1400" dirty="0" err="1">
                <a:latin typeface="Arial" panose="020B0604020202020204" pitchFamily="34" charset="0"/>
                <a:cs typeface="Arial" panose="020B0604020202020204" pitchFamily="34" charset="0"/>
              </a:rPr>
              <a:t>void</a:t>
            </a:r>
            <a:r>
              <a:rPr lang="it-IT" sz="1400" dirty="0">
                <a:latin typeface="Arial" panose="020B0604020202020204" pitchFamily="34" charset="0"/>
                <a:cs typeface="Arial" panose="020B0604020202020204" pitchFamily="34" charset="0"/>
              </a:rPr>
              <a:t> setup() {</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Serial.begin</a:t>
            </a:r>
            <a:r>
              <a:rPr lang="it-IT" sz="1400" dirty="0">
                <a:latin typeface="Arial" panose="020B0604020202020204" pitchFamily="34" charset="0"/>
                <a:cs typeface="Arial" panose="020B0604020202020204" pitchFamily="34" charset="0"/>
              </a:rPr>
              <a:t>(9600);</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pinMode</a:t>
            </a:r>
            <a:r>
              <a:rPr lang="it-IT" sz="1400" dirty="0">
                <a:latin typeface="Arial" panose="020B0604020202020204" pitchFamily="34" charset="0"/>
                <a:cs typeface="Arial" panose="020B0604020202020204" pitchFamily="34" charset="0"/>
              </a:rPr>
              <a:t>(</a:t>
            </a:r>
            <a:r>
              <a:rPr lang="it-IT" sz="1400" dirty="0" err="1">
                <a:latin typeface="Arial" panose="020B0604020202020204" pitchFamily="34" charset="0"/>
                <a:cs typeface="Arial" panose="020B0604020202020204" pitchFamily="34" charset="0"/>
              </a:rPr>
              <a:t>push</a:t>
            </a:r>
            <a:r>
              <a:rPr lang="it-IT" sz="1400" dirty="0">
                <a:latin typeface="Arial" panose="020B0604020202020204" pitchFamily="34" charset="0"/>
                <a:cs typeface="Arial" panose="020B0604020202020204" pitchFamily="34" charset="0"/>
              </a:rPr>
              <a:t>, INPUT);</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pinMode</a:t>
            </a:r>
            <a:r>
              <a:rPr lang="it-IT" sz="1400" dirty="0">
                <a:latin typeface="Arial" panose="020B0604020202020204" pitchFamily="34" charset="0"/>
                <a:cs typeface="Arial" panose="020B0604020202020204" pitchFamily="34" charset="0"/>
              </a:rPr>
              <a:t>(led, OUTPUT);</a:t>
            </a:r>
          </a:p>
          <a:p>
            <a:pPr>
              <a:defRPr/>
            </a:pPr>
            <a:r>
              <a:rPr lang="it-IT" sz="1400" dirty="0">
                <a:latin typeface="Arial" panose="020B0604020202020204" pitchFamily="34" charset="0"/>
                <a:cs typeface="Arial" panose="020B0604020202020204" pitchFamily="34" charset="0"/>
              </a:rPr>
              <a:t>}</a:t>
            </a:r>
          </a:p>
          <a:p>
            <a:pPr>
              <a:defRPr/>
            </a:pPr>
            <a:r>
              <a:rPr lang="it-IT" sz="1400" dirty="0" err="1">
                <a:latin typeface="Arial" panose="020B0604020202020204" pitchFamily="34" charset="0"/>
                <a:cs typeface="Arial" panose="020B0604020202020204" pitchFamily="34" charset="0"/>
              </a:rPr>
              <a:t>void</a:t>
            </a:r>
            <a:r>
              <a:rPr lang="it-IT" sz="1400" dirty="0">
                <a:latin typeface="Arial" panose="020B0604020202020204" pitchFamily="34" charset="0"/>
                <a:cs typeface="Arial" panose="020B0604020202020204" pitchFamily="34" charset="0"/>
              </a:rPr>
              <a:t> loop() {</a:t>
            </a:r>
          </a:p>
          <a:p>
            <a:pPr>
              <a:defRPr/>
            </a:pPr>
            <a:r>
              <a:rPr lang="it-IT" sz="1400" dirty="0">
                <a:latin typeface="Arial" panose="020B0604020202020204" pitchFamily="34" charset="0"/>
                <a:cs typeface="Arial" panose="020B0604020202020204" pitchFamily="34" charset="0"/>
              </a:rPr>
              <a:t> delay(1000);</a:t>
            </a:r>
          </a:p>
          <a:p>
            <a:pPr>
              <a:defRPr/>
            </a:pPr>
            <a:r>
              <a:rPr lang="it-IT" sz="1400" dirty="0">
                <a:latin typeface="Arial" panose="020B0604020202020204" pitchFamily="34" charset="0"/>
                <a:cs typeface="Arial" panose="020B0604020202020204" pitchFamily="34" charset="0"/>
              </a:rPr>
              <a:t> val= </a:t>
            </a:r>
            <a:r>
              <a:rPr lang="it-IT" sz="1400" dirty="0" err="1">
                <a:latin typeface="Arial" panose="020B0604020202020204" pitchFamily="34" charset="0"/>
                <a:cs typeface="Arial" panose="020B0604020202020204" pitchFamily="34" charset="0"/>
              </a:rPr>
              <a:t>digitalRead</a:t>
            </a:r>
            <a:r>
              <a:rPr lang="it-IT" sz="1400" dirty="0">
                <a:latin typeface="Arial" panose="020B0604020202020204" pitchFamily="34" charset="0"/>
                <a:cs typeface="Arial" panose="020B0604020202020204" pitchFamily="34" charset="0"/>
              </a:rPr>
              <a:t>(</a:t>
            </a:r>
            <a:r>
              <a:rPr lang="it-IT" sz="1400" dirty="0" err="1">
                <a:latin typeface="Arial" panose="020B0604020202020204" pitchFamily="34" charset="0"/>
                <a:cs typeface="Arial" panose="020B0604020202020204" pitchFamily="34" charset="0"/>
              </a:rPr>
              <a:t>push</a:t>
            </a:r>
            <a:r>
              <a:rPr lang="it-IT" sz="1400" dirty="0">
                <a:latin typeface="Arial" panose="020B0604020202020204" pitchFamily="34" charset="0"/>
                <a:cs typeface="Arial" panose="020B0604020202020204" pitchFamily="34" charset="0"/>
              </a:rPr>
              <a:t>);</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if</a:t>
            </a:r>
            <a:r>
              <a:rPr lang="it-IT" sz="1400" dirty="0">
                <a:latin typeface="Arial" panose="020B0604020202020204" pitchFamily="34" charset="0"/>
                <a:cs typeface="Arial" panose="020B0604020202020204" pitchFamily="34" charset="0"/>
              </a:rPr>
              <a:t> (val==HIGH)</a:t>
            </a:r>
          </a:p>
          <a:p>
            <a:pPr>
              <a:defRPr/>
            </a:pPr>
            <a:r>
              <a:rPr lang="it-IT" sz="1400" dirty="0">
                <a:latin typeface="Arial" panose="020B0604020202020204" pitchFamily="34" charset="0"/>
                <a:cs typeface="Arial" panose="020B0604020202020204" pitchFamily="34" charset="0"/>
              </a:rPr>
              <a:t> {</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Serial.write</a:t>
            </a:r>
            <a:r>
              <a:rPr lang="it-IT" sz="1400" dirty="0">
                <a:latin typeface="Arial" panose="020B0604020202020204" pitchFamily="34" charset="0"/>
                <a:cs typeface="Arial" panose="020B0604020202020204" pitchFamily="34" charset="0"/>
              </a:rPr>
              <a:t>("alto");</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digitalWrite</a:t>
            </a:r>
            <a:r>
              <a:rPr lang="it-IT" sz="1400" dirty="0">
                <a:latin typeface="Arial" panose="020B0604020202020204" pitchFamily="34" charset="0"/>
                <a:cs typeface="Arial" panose="020B0604020202020204" pitchFamily="34" charset="0"/>
              </a:rPr>
              <a:t>(led, HIGH);</a:t>
            </a:r>
          </a:p>
          <a:p>
            <a:pPr>
              <a:defRPr/>
            </a:pPr>
            <a:r>
              <a:rPr lang="it-IT" sz="1400" dirty="0">
                <a:latin typeface="Arial" panose="020B0604020202020204" pitchFamily="34" charset="0"/>
                <a:cs typeface="Arial" panose="020B0604020202020204" pitchFamily="34" charset="0"/>
              </a:rPr>
              <a:t> }</a:t>
            </a:r>
          </a:p>
          <a:p>
            <a:pPr>
              <a:defRPr/>
            </a:pPr>
            <a:r>
              <a:rPr lang="it-IT" sz="1400" dirty="0">
                <a:latin typeface="Arial" panose="020B0604020202020204" pitchFamily="34" charset="0"/>
                <a:cs typeface="Arial" panose="020B0604020202020204" pitchFamily="34" charset="0"/>
              </a:rPr>
              <a:t> else</a:t>
            </a:r>
          </a:p>
          <a:p>
            <a:pPr>
              <a:defRPr/>
            </a:pPr>
            <a:r>
              <a:rPr lang="it-IT" sz="1400" dirty="0">
                <a:latin typeface="Arial" panose="020B0604020202020204" pitchFamily="34" charset="0"/>
                <a:cs typeface="Arial" panose="020B0604020202020204" pitchFamily="34" charset="0"/>
              </a:rPr>
              <a:t> {</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Serial.write</a:t>
            </a:r>
            <a:r>
              <a:rPr lang="it-IT" sz="1400" dirty="0">
                <a:latin typeface="Arial" panose="020B0604020202020204" pitchFamily="34" charset="0"/>
                <a:cs typeface="Arial" panose="020B0604020202020204" pitchFamily="34" charset="0"/>
              </a:rPr>
              <a:t>("basso");</a:t>
            </a:r>
          </a:p>
          <a:p>
            <a:pPr>
              <a:defRPr/>
            </a:pP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digitalWrite</a:t>
            </a:r>
            <a:r>
              <a:rPr lang="it-IT" sz="1400" dirty="0">
                <a:latin typeface="Arial" panose="020B0604020202020204" pitchFamily="34" charset="0"/>
                <a:cs typeface="Arial" panose="020B0604020202020204" pitchFamily="34" charset="0"/>
              </a:rPr>
              <a:t>(led, LOW);</a:t>
            </a:r>
          </a:p>
          <a:p>
            <a:pPr>
              <a:defRPr/>
            </a:pPr>
            <a:r>
              <a:rPr lang="it-IT" sz="1400" dirty="0">
                <a:latin typeface="Arial" panose="020B0604020202020204" pitchFamily="34" charset="0"/>
                <a:cs typeface="Arial" panose="020B0604020202020204" pitchFamily="34" charset="0"/>
              </a:rPr>
              <a:t> } </a:t>
            </a:r>
          </a:p>
          <a:p>
            <a:pPr>
              <a:defRPr/>
            </a:pPr>
            <a:r>
              <a:rPr lang="it-IT" sz="1400" dirty="0">
                <a:latin typeface="Arial" panose="020B0604020202020204" pitchFamily="34" charset="0"/>
                <a:cs typeface="Arial" panose="020B0604020202020204" pitchFamily="34" charset="0"/>
              </a:rPr>
              <a:t>}</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Il nostro primo «sensore»: il </a:t>
            </a:r>
            <a:r>
              <a:rPr lang="it-IT" sz="3900" dirty="0" err="1">
                <a:latin typeface="Arial" panose="020B0604020202020204" pitchFamily="34" charset="0"/>
                <a:cs typeface="Arial" panose="020B0604020202020204" pitchFamily="34" charset="0"/>
              </a:rPr>
              <a:t>button</a:t>
            </a:r>
            <a:endParaRPr lang="it-IT" sz="3900" dirty="0">
              <a:latin typeface="Arial" panose="020B0604020202020204" pitchFamily="34" charset="0"/>
              <a:cs typeface="Arial" panose="020B0604020202020204" pitchFamily="34" charset="0"/>
            </a:endParaRP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580802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cstate="print"/>
          <a:stretch>
            <a:fillRect/>
          </a:stretch>
        </p:blipFill>
        <p:spPr>
          <a:xfrm>
            <a:off x="153703" y="3557710"/>
            <a:ext cx="4183292" cy="2798640"/>
          </a:xfrm>
          <a:prstGeom prst="rect">
            <a:avLst/>
          </a:prstGeom>
        </p:spPr>
      </p:pic>
      <p:sp>
        <p:nvSpPr>
          <p:cNvPr id="15362" name="Text Box 2"/>
          <p:cNvSpPr txBox="1">
            <a:spLocks noChangeArrowheads="1"/>
          </p:cNvSpPr>
          <p:nvPr/>
        </p:nvSpPr>
        <p:spPr bwMode="auto">
          <a:xfrm>
            <a:off x="153703" y="1178561"/>
            <a:ext cx="1085938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Forse non è proprio questo il tipo di interruttore che hai in mente: sei abituato ad usare uno switch on/off? Trasforma da codice il suo comportamento, adattandolo ai tuoi scopi. Per far questo devi riflettere  sul concetto di </a:t>
            </a:r>
            <a:r>
              <a:rPr lang="it-IT" sz="2400" b="1" dirty="0">
                <a:latin typeface="Arial" panose="020B0604020202020204" pitchFamily="34" charset="0"/>
                <a:cs typeface="Arial" panose="020B0604020202020204" pitchFamily="34" charset="0"/>
              </a:rPr>
              <a:t>automa a stati finiti</a:t>
            </a:r>
            <a:r>
              <a:rPr lang="it-IT" sz="2400" dirty="0">
                <a:latin typeface="Arial" panose="020B0604020202020204" pitchFamily="34" charset="0"/>
                <a:cs typeface="Arial" panose="020B0604020202020204" pitchFamily="34" charset="0"/>
              </a:rPr>
              <a:t>. Infatti è necessario, per sapere se devi spegnere o accendere il LED, conoscere se attualmente risulta acceso o spento, ossia lo «stato» in cui si trova il sistema. Riflettici prima di passare al prossimo esercizio…</a:t>
            </a: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Il nostro primo «sensore»: il </a:t>
            </a:r>
            <a:r>
              <a:rPr lang="it-IT" sz="3900" dirty="0" err="1">
                <a:latin typeface="Arial" panose="020B0604020202020204" pitchFamily="34" charset="0"/>
                <a:cs typeface="Arial" panose="020B0604020202020204" pitchFamily="34" charset="0"/>
              </a:rPr>
              <a:t>button</a:t>
            </a:r>
            <a:r>
              <a:rPr lang="it-IT" sz="3900" dirty="0">
                <a:latin typeface="Arial" panose="020B0604020202020204" pitchFamily="34" charset="0"/>
                <a:cs typeface="Arial" panose="020B0604020202020204" pitchFamily="34" charset="0"/>
              </a:rPr>
              <a:t> - lo sketch</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85420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304801" y="30847"/>
            <a:ext cx="4081670" cy="1033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059" rIns="0" bIns="0" anchor="ct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9pPr>
          </a:lstStyle>
          <a:p>
            <a:pPr eaLnBrk="1">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Lst>
              <a:defRPr/>
            </a:pPr>
            <a:r>
              <a:rPr lang="it-IT" altLang="it-IT" sz="3200" dirty="0">
                <a:solidFill>
                  <a:schemeClr val="tx1"/>
                </a:solidFill>
                <a:latin typeface="Arial" panose="020B0604020202020204" pitchFamily="34" charset="0"/>
                <a:cs typeface="Arial" panose="020B0604020202020204" pitchFamily="34" charset="0"/>
              </a:rPr>
              <a:t>Arduino Due</a:t>
            </a:r>
          </a:p>
        </p:txBody>
      </p:sp>
      <p:pic>
        <p:nvPicPr>
          <p:cNvPr id="8195" name="Picture 2" descr="http://arduino.cc/en/uploads/Main/ArduinoDue_Front_45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1" y="1064273"/>
            <a:ext cx="4320454" cy="230712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615960" y="3543732"/>
            <a:ext cx="4560141" cy="1780989"/>
          </a:xfrm>
          <a:prstGeom prst="rect">
            <a:avLst/>
          </a:prstGeom>
          <a:noFill/>
          <a:ln>
            <a:solidFill>
              <a:srgbClr val="FF0000"/>
            </a:solidFill>
          </a:ln>
          <a:effectLst/>
        </p:spPr>
        <p:txBody>
          <a:bodyPr lIns="0" tIns="0" rIns="0" bIns="0"/>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6" charset="0"/>
              <a:defRPr sz="2800">
                <a:solidFill>
                  <a:srgbClr val="000000"/>
                </a:solidFill>
                <a:latin typeface="+mn-lt"/>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6" charset="0"/>
              <a:defRPr sz="2400">
                <a:solidFill>
                  <a:srgbClr val="000000"/>
                </a:solidFill>
                <a:latin typeface="+mn-lt"/>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6" charset="0"/>
              <a:defRPr sz="2000">
                <a:solidFill>
                  <a:srgbClr val="000000"/>
                </a:solidFill>
                <a:latin typeface="+mn-lt"/>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0" indent="0" algn="ctr" eaLnBrk="1">
              <a:lnSpc>
                <a:spcPct val="102000"/>
              </a:lnSpc>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Scheda Arduino più potente:</a:t>
            </a:r>
          </a:p>
          <a:p>
            <a:pPr marL="457200" indent="-457200"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512 kb di memoria flash</a:t>
            </a:r>
          </a:p>
          <a:p>
            <a:pPr marL="457200" indent="-457200"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54 pin digitali e 12 analogici</a:t>
            </a:r>
          </a:p>
          <a:p>
            <a:pPr marL="457200" indent="-457200"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frequenza clock 84 </a:t>
            </a:r>
            <a:r>
              <a:rPr lang="it-IT" altLang="it-IT" sz="2540" kern="0" dirty="0" err="1">
                <a:latin typeface="Arial" panose="020B0604020202020204" pitchFamily="34" charset="0"/>
                <a:cs typeface="Arial" panose="020B0604020202020204" pitchFamily="34" charset="0"/>
              </a:rPr>
              <a:t>Mhz</a:t>
            </a:r>
            <a:r>
              <a:rPr lang="it-IT" altLang="it-IT" sz="2540" kern="0" dirty="0">
                <a:latin typeface="Arial" panose="020B0604020202020204" pitchFamily="34" charset="0"/>
                <a:cs typeface="Arial" panose="020B0604020202020204" pitchFamily="34" charset="0"/>
              </a:rPr>
              <a:t> </a:t>
            </a:r>
          </a:p>
        </p:txBody>
      </p:sp>
      <p:pic>
        <p:nvPicPr>
          <p:cNvPr id="10" name="Picture 2" descr="http://arduino.cc/en/uploads/Main/ArduinoLilyPadUSBFront_320p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7573" y="204982"/>
            <a:ext cx="2765090" cy="2766530"/>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a:spLocks noChangeArrowheads="1"/>
          </p:cNvSpPr>
          <p:nvPr/>
        </p:nvSpPr>
        <p:spPr bwMode="auto">
          <a:xfrm>
            <a:off x="5802532" y="3075482"/>
            <a:ext cx="3865366" cy="1437271"/>
          </a:xfrm>
          <a:prstGeom prst="rect">
            <a:avLst/>
          </a:prstGeom>
          <a:noFill/>
          <a:ln>
            <a:solidFill>
              <a:srgbClr val="FFC000"/>
            </a:solidFill>
          </a:ln>
          <a:effectLst/>
        </p:spPr>
        <p:txBody>
          <a:bodyPr lIns="0" tIns="0" rIns="0" bIns="0"/>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6" charset="0"/>
              <a:defRPr sz="2800">
                <a:solidFill>
                  <a:srgbClr val="000000"/>
                </a:solidFill>
                <a:latin typeface="+mn-lt"/>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6" charset="0"/>
              <a:defRPr sz="2400">
                <a:solidFill>
                  <a:srgbClr val="000000"/>
                </a:solidFill>
                <a:latin typeface="+mn-lt"/>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6" charset="0"/>
              <a:defRPr sz="2000">
                <a:solidFill>
                  <a:srgbClr val="000000"/>
                </a:solidFill>
                <a:latin typeface="+mn-lt"/>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0" indent="0" algn="just" eaLnBrk="1">
              <a:lnSpc>
                <a:spcPct val="102000"/>
              </a:lnSpc>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Scheda Arduino che può essere applicata su capi di abbigliamento</a:t>
            </a:r>
          </a:p>
        </p:txBody>
      </p:sp>
      <p:sp>
        <p:nvSpPr>
          <p:cNvPr id="12" name="Rectangle 3"/>
          <p:cNvSpPr txBox="1">
            <a:spLocks noChangeArrowheads="1"/>
          </p:cNvSpPr>
          <p:nvPr/>
        </p:nvSpPr>
        <p:spPr bwMode="auto">
          <a:xfrm>
            <a:off x="8153400" y="4606565"/>
            <a:ext cx="4062667" cy="2114910"/>
          </a:xfrm>
          <a:prstGeom prst="rect">
            <a:avLst/>
          </a:prstGeom>
          <a:noFill/>
          <a:ln>
            <a:solidFill>
              <a:srgbClr val="00B0F0"/>
            </a:solidFill>
          </a:ln>
          <a:effectLst/>
        </p:spPr>
        <p:txBody>
          <a:bodyPr lIns="0" tIns="0" rIns="0" bIns="0"/>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6" charset="0"/>
              <a:defRPr sz="2800">
                <a:solidFill>
                  <a:srgbClr val="000000"/>
                </a:solidFill>
                <a:latin typeface="+mn-lt"/>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6" charset="0"/>
              <a:defRPr sz="2400">
                <a:solidFill>
                  <a:srgbClr val="000000"/>
                </a:solidFill>
                <a:latin typeface="+mn-lt"/>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6" charset="0"/>
              <a:defRPr sz="2000">
                <a:solidFill>
                  <a:srgbClr val="000000"/>
                </a:solidFill>
                <a:latin typeface="+mn-lt"/>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0" indent="0" algn="just" eaLnBrk="1">
              <a:lnSpc>
                <a:spcPct val="102000"/>
              </a:lnSpc>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e poi ancora:</a:t>
            </a:r>
          </a:p>
          <a:p>
            <a:pPr marL="457200" indent="-457200" algn="just"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Arduino Leonardo</a:t>
            </a:r>
          </a:p>
          <a:p>
            <a:pPr marL="457200" indent="-457200" algn="just"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Arduino Robot</a:t>
            </a:r>
          </a:p>
          <a:p>
            <a:pPr marL="457200" indent="-457200" algn="just"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Arduino Mega</a:t>
            </a:r>
          </a:p>
          <a:p>
            <a:pPr marL="457200" indent="-457200" algn="just" eaLnBrk="1">
              <a:lnSpc>
                <a:spcPct val="102000"/>
              </a:lnSpc>
              <a:spcAft>
                <a:spcPct val="0"/>
              </a:spcAft>
              <a:buFont typeface="Arial" panose="020B0604020202020204" pitchFamily="34" charset="0"/>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Arduino Nano ecc.</a:t>
            </a:r>
          </a:p>
          <a:p>
            <a:pPr marL="0" indent="0" algn="just" eaLnBrk="1">
              <a:lnSpc>
                <a:spcPct val="102000"/>
              </a:lnSpc>
              <a:spcAft>
                <a:spcPct val="0"/>
              </a:spcAft>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altLang="it-IT" sz="2540" kern="0" dirty="0">
                <a:latin typeface="Arial" panose="020B0604020202020204" pitchFamily="34" charset="0"/>
                <a:cs typeface="Arial" panose="020B0604020202020204" pitchFamily="34" charset="0"/>
              </a:rPr>
              <a:t>…</a:t>
            </a:r>
          </a:p>
        </p:txBody>
      </p:sp>
      <p:sp>
        <p:nvSpPr>
          <p:cNvPr id="13" name="Rectangle 1"/>
          <p:cNvSpPr txBox="1">
            <a:spLocks noChangeArrowheads="1"/>
          </p:cNvSpPr>
          <p:nvPr/>
        </p:nvSpPr>
        <p:spPr bwMode="auto">
          <a:xfrm>
            <a:off x="8012663" y="308952"/>
            <a:ext cx="3711725" cy="755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059" rIns="0" bIns="0" anchor="ct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b="1">
                <a:solidFill>
                  <a:srgbClr val="333333"/>
                </a:solidFill>
                <a:latin typeface="Arial" charset="0"/>
                <a:cs typeface="Arial Unicode MS" charset="0"/>
              </a:defRPr>
            </a:lvl9pPr>
          </a:lstStyle>
          <a:p>
            <a:pPr eaLnBrk="1">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Lst>
              <a:defRPr/>
            </a:pPr>
            <a:r>
              <a:rPr lang="it-IT" altLang="it-IT" sz="3200" dirty="0">
                <a:solidFill>
                  <a:schemeClr val="tx1"/>
                </a:solidFill>
                <a:latin typeface="Arial" panose="020B0604020202020204" pitchFamily="34" charset="0"/>
                <a:cs typeface="Arial" panose="020B0604020202020204" pitchFamily="34" charset="0"/>
              </a:rPr>
              <a:t>Arduino </a:t>
            </a:r>
            <a:r>
              <a:rPr lang="it-IT" altLang="it-IT" sz="3200" dirty="0" err="1">
                <a:solidFill>
                  <a:schemeClr val="tx1"/>
                </a:solidFill>
                <a:latin typeface="Arial" panose="020B0604020202020204" pitchFamily="34" charset="0"/>
                <a:cs typeface="Arial" panose="020B0604020202020204" pitchFamily="34" charset="0"/>
              </a:rPr>
              <a:t>LilyPad</a:t>
            </a:r>
            <a:endParaRPr lang="it-IT" altLang="it-IT" sz="3200" dirty="0">
              <a:solidFill>
                <a:schemeClr val="tx1"/>
              </a:solidFill>
              <a:latin typeface="Arial" panose="020B0604020202020204" pitchFamily="34" charset="0"/>
              <a:cs typeface="Arial" panose="020B0604020202020204" pitchFamily="34" charset="0"/>
            </a:endParaRPr>
          </a:p>
        </p:txBody>
      </p:sp>
      <p:sp>
        <p:nvSpPr>
          <p:cNvPr id="4" name="Segnaposto piè di pagina 3"/>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3338010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66648"/>
            <a:ext cx="1177553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Usa il circuito precedente per realizzare il seguente controllore:</a:t>
            </a:r>
          </a:p>
          <a:p>
            <a:pPr>
              <a:spcBef>
                <a:spcPct val="50000"/>
              </a:spcBef>
              <a:defRPr/>
            </a:pPr>
            <a:r>
              <a:rPr lang="it-IT" sz="2400" dirty="0">
                <a:latin typeface="Arial" panose="020B0604020202020204" pitchFamily="34" charset="0"/>
                <a:cs typeface="Arial" panose="020B0604020202020204" pitchFamily="34" charset="0"/>
              </a:rPr>
              <a:t>Il LED lampeggia partendo da una durata di periodo di accensione/spegnimento  pari a 0,3 secondi. Premendo più volte il pulsante, mentre il LED è spento, si aumenta il SOLO periodo di accensione di 0,3 sec a ogni singola pressione, fino ad una durata massima di 3 secondi, da qui si riparte con periodi di accensione da 0,3 secondi.</a:t>
            </a:r>
          </a:p>
          <a:p>
            <a:pPr>
              <a:spcBef>
                <a:spcPct val="50000"/>
              </a:spcBef>
              <a:defRPr/>
            </a:pPr>
            <a:r>
              <a:rPr lang="it-IT" sz="2400" dirty="0">
                <a:latin typeface="Arial" panose="020B0604020202020204" pitchFamily="34" charset="0"/>
                <a:cs typeface="Arial" panose="020B0604020202020204" pitchFamily="34" charset="0"/>
              </a:rPr>
              <a:t>Sembra semplice…..ma non funzionerà sempre come sperato. Prova a migliorare via via lo sketch.</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N7: lampeggio «allungato»</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pic>
        <p:nvPicPr>
          <p:cNvPr id="6" name="Immagine 5"/>
          <p:cNvPicPr>
            <a:picLocks noChangeAspect="1"/>
          </p:cNvPicPr>
          <p:nvPr/>
        </p:nvPicPr>
        <p:blipFill>
          <a:blip r:embed="rId3" cstate="print"/>
          <a:stretch>
            <a:fillRect/>
          </a:stretch>
        </p:blipFill>
        <p:spPr>
          <a:xfrm>
            <a:off x="8523068" y="4403469"/>
            <a:ext cx="3668932" cy="2454531"/>
          </a:xfrm>
          <a:prstGeom prst="rect">
            <a:avLst/>
          </a:prstGeom>
        </p:spPr>
      </p:pic>
    </p:spTree>
    <p:extLst>
      <p:ext uri="{BB962C8B-B14F-4D97-AF65-F5344CB8AC3E}">
        <p14:creationId xmlns:p14="http://schemas.microsoft.com/office/powerpoint/2010/main" val="1519339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66648"/>
            <a:ext cx="1177553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Combiniamo l’esercizio «</a:t>
            </a:r>
            <a:r>
              <a:rPr lang="it-IT" sz="2400" dirty="0" err="1">
                <a:latin typeface="Arial" panose="020B0604020202020204" pitchFamily="34" charset="0"/>
                <a:cs typeface="Arial" panose="020B0604020202020204" pitchFamily="34" charset="0"/>
              </a:rPr>
              <a:t>supercar</a:t>
            </a:r>
            <a:r>
              <a:rPr lang="it-IT" sz="2400" dirty="0">
                <a:latin typeface="Arial" panose="020B0604020202020204" pitchFamily="34" charset="0"/>
                <a:cs typeface="Arial" panose="020B0604020202020204" pitchFamily="34" charset="0"/>
              </a:rPr>
              <a:t>» con l’uso del </a:t>
            </a:r>
            <a:r>
              <a:rPr lang="it-IT" sz="2400" dirty="0" err="1">
                <a:latin typeface="Arial" panose="020B0604020202020204" pitchFamily="34" charset="0"/>
                <a:cs typeface="Arial" panose="020B0604020202020204" pitchFamily="34" charset="0"/>
              </a:rPr>
              <a:t>button</a:t>
            </a:r>
            <a:r>
              <a:rPr lang="it-IT" sz="2400" dirty="0">
                <a:latin typeface="Arial" panose="020B0604020202020204" pitchFamily="34" charset="0"/>
                <a:cs typeface="Arial" panose="020B0604020202020204" pitchFamily="34" charset="0"/>
              </a:rPr>
              <a:t> per creare un gioco:</a:t>
            </a:r>
          </a:p>
          <a:p>
            <a:pPr>
              <a:spcBef>
                <a:spcPct val="50000"/>
              </a:spcBef>
              <a:defRPr/>
            </a:pPr>
            <a:r>
              <a:rPr lang="it-IT" sz="2400" dirty="0">
                <a:latin typeface="Arial" panose="020B0604020202020204" pitchFamily="34" charset="0"/>
                <a:cs typeface="Arial" panose="020B0604020202020204" pitchFamily="34" charset="0"/>
              </a:rPr>
              <a:t>Crea una LED line di 9 led: 8 verdi ed uno solo rosso, centrale. Lo scopo del gioco è di premere il pulsante esattamente quando il led rosso è illuminato, durante la già nota «ola» dei led. La velocità di propagazione della ola può partire da un periodo di accensione più lungo e farlo scendere fino al limite dei tuoi riflessi.</a:t>
            </a:r>
          </a:p>
          <a:p>
            <a:pPr>
              <a:spcBef>
                <a:spcPct val="50000"/>
              </a:spcBef>
              <a:defRPr/>
            </a:pPr>
            <a:r>
              <a:rPr lang="it-IT" sz="2400" dirty="0">
                <a:latin typeface="Arial" panose="020B0604020202020204" pitchFamily="34" charset="0"/>
                <a:cs typeface="Arial" panose="020B0604020202020204" pitchFamily="34" charset="0"/>
              </a:rPr>
              <a:t>Se centri il led rosso, tutti i led intorno a lui devono lampeggiare tre volte.</a:t>
            </a:r>
          </a:p>
          <a:p>
            <a:pPr>
              <a:spcBef>
                <a:spcPct val="50000"/>
              </a:spcBef>
              <a:defRPr/>
            </a:pPr>
            <a:r>
              <a:rPr lang="it-IT" sz="2400" dirty="0">
                <a:latin typeface="Arial" panose="020B0604020202020204" pitchFamily="34" charset="0"/>
                <a:cs typeface="Arial" panose="020B0604020202020204" pitchFamily="34" charset="0"/>
              </a:rPr>
              <a:t>Crea un codice ben commentato!</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N8: Hit the red LED!</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pic>
        <p:nvPicPr>
          <p:cNvPr id="6" name="Immagine 5"/>
          <p:cNvPicPr>
            <a:picLocks noChangeAspect="1"/>
          </p:cNvPicPr>
          <p:nvPr/>
        </p:nvPicPr>
        <p:blipFill>
          <a:blip r:embed="rId3" cstate="print"/>
          <a:stretch>
            <a:fillRect/>
          </a:stretch>
        </p:blipFill>
        <p:spPr>
          <a:xfrm>
            <a:off x="6943650" y="3941803"/>
            <a:ext cx="3668932" cy="2454531"/>
          </a:xfrm>
          <a:prstGeom prst="rect">
            <a:avLst/>
          </a:prstGeom>
        </p:spPr>
      </p:pic>
      <p:sp>
        <p:nvSpPr>
          <p:cNvPr id="7" name="Rettangolo 3"/>
          <p:cNvSpPr/>
          <p:nvPr/>
        </p:nvSpPr>
        <p:spPr>
          <a:xfrm>
            <a:off x="10487574" y="4660579"/>
            <a:ext cx="1051891"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X </a:t>
            </a:r>
            <a:r>
              <a:rPr lang="it-IT" sz="5400" dirty="0">
                <a:ln w="0"/>
                <a:effectLst>
                  <a:outerShdw blurRad="38100" dist="19050" dir="2700000" algn="tl" rotWithShape="0">
                    <a:schemeClr val="dk1">
                      <a:alpha val="40000"/>
                    </a:schemeClr>
                  </a:outerShdw>
                </a:effectLst>
              </a:rPr>
              <a:t>9</a:t>
            </a:r>
            <a:endParaRPr lang="it-IT"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6006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Utilizzare un LED tricromatico (in questo caso a catodo comune) il cui collegamento di base deve essere impostato così:</a:t>
            </a:r>
          </a:p>
          <a:p>
            <a:pPr>
              <a:spcBef>
                <a:spcPct val="50000"/>
              </a:spcBef>
              <a:defRPr/>
            </a:pPr>
            <a:endParaRPr lang="it-IT" sz="2400"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Led «evoluti»: RGB</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pic>
        <p:nvPicPr>
          <p:cNvPr id="4" name="Immagine 3"/>
          <p:cNvPicPr>
            <a:picLocks noChangeAspect="1"/>
          </p:cNvPicPr>
          <p:nvPr/>
        </p:nvPicPr>
        <p:blipFill rotWithShape="1">
          <a:blip r:embed="rId3"/>
          <a:srcRect l="8863" t="23080" r="30441" b="29419"/>
          <a:stretch/>
        </p:blipFill>
        <p:spPr>
          <a:xfrm>
            <a:off x="1674420" y="2397883"/>
            <a:ext cx="7399957" cy="3076641"/>
          </a:xfrm>
          <a:prstGeom prst="rect">
            <a:avLst/>
          </a:prstGeom>
        </p:spPr>
      </p:pic>
    </p:spTree>
    <p:extLst>
      <p:ext uri="{BB962C8B-B14F-4D97-AF65-F5344CB8AC3E}">
        <p14:creationId xmlns:p14="http://schemas.microsoft.com/office/powerpoint/2010/main" val="3636623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4" y="1033153"/>
            <a:ext cx="5892202"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it-IT" dirty="0">
                <a:latin typeface="Arial" panose="020B0604020202020204" pitchFamily="34" charset="0"/>
                <a:cs typeface="Arial" panose="020B0604020202020204" pitchFamily="34" charset="0"/>
              </a:rPr>
              <a:t>//definiamo i pin ai quali collegare i piedini del LED RGB    </a:t>
            </a:r>
          </a:p>
          <a:p>
            <a:pPr>
              <a:defRPr/>
            </a:pP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ROSSO = 4;  </a:t>
            </a:r>
          </a:p>
          <a:p>
            <a:pPr>
              <a:defRPr/>
            </a:pP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BLU = 5;</a:t>
            </a:r>
          </a:p>
          <a:p>
            <a:pPr>
              <a:defRPr/>
            </a:pP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VERDE = 6;  </a:t>
            </a:r>
          </a:p>
          <a:p>
            <a:pPr>
              <a:defRPr/>
            </a:pPr>
            <a:r>
              <a:rPr lang="it-IT" dirty="0">
                <a:latin typeface="Arial" panose="020B0604020202020204" pitchFamily="34" charset="0"/>
                <a:cs typeface="Arial" panose="020B0604020202020204" pitchFamily="34" charset="0"/>
              </a:rPr>
              <a:t>// tempo di attesa tra i colori in millisecondi, per cogliere l'effetto</a:t>
            </a:r>
          </a:p>
          <a:p>
            <a:pPr>
              <a:defRPr/>
            </a:pPr>
            <a:r>
              <a:rPr lang="it-IT" b="1" dirty="0" err="1">
                <a:solidFill>
                  <a:srgbClr val="FF0000"/>
                </a:solidFill>
                <a:latin typeface="Arial" panose="020B0604020202020204" pitchFamily="34" charset="0"/>
                <a:cs typeface="Arial" panose="020B0604020202020204" pitchFamily="34" charset="0"/>
              </a:rPr>
              <a:t>const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int</a:t>
            </a:r>
            <a:r>
              <a:rPr lang="it-IT" dirty="0">
                <a:latin typeface="Arial" panose="020B0604020202020204" pitchFamily="34" charset="0"/>
                <a:cs typeface="Arial" panose="020B0604020202020204" pitchFamily="34" charset="0"/>
              </a:rPr>
              <a:t> attesa = 1000;   </a:t>
            </a:r>
          </a:p>
          <a:p>
            <a:pPr>
              <a:defRPr/>
            </a:pPr>
            <a:r>
              <a:rPr lang="it-IT" dirty="0" err="1">
                <a:latin typeface="Arial" panose="020B0604020202020204" pitchFamily="34" charset="0"/>
                <a:cs typeface="Arial" panose="020B0604020202020204" pitchFamily="34" charset="0"/>
              </a:rPr>
              <a:t>void</a:t>
            </a:r>
            <a:r>
              <a:rPr lang="it-IT" dirty="0">
                <a:latin typeface="Arial" panose="020B0604020202020204" pitchFamily="34" charset="0"/>
                <a:cs typeface="Arial" panose="020B0604020202020204" pitchFamily="34" charset="0"/>
              </a:rPr>
              <a:t> setup() {</a:t>
            </a:r>
          </a:p>
          <a:p>
            <a:pPr>
              <a:defRPr/>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pinMode</a:t>
            </a:r>
            <a:r>
              <a:rPr lang="it-IT" dirty="0">
                <a:latin typeface="Arial" panose="020B0604020202020204" pitchFamily="34" charset="0"/>
                <a:cs typeface="Arial" panose="020B0604020202020204" pitchFamily="34" charset="0"/>
              </a:rPr>
              <a:t>(ROSSO, OUTPUT); </a:t>
            </a:r>
          </a:p>
          <a:p>
            <a:pPr>
              <a:defRPr/>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pinMode</a:t>
            </a:r>
            <a:r>
              <a:rPr lang="it-IT" dirty="0">
                <a:latin typeface="Arial" panose="020B0604020202020204" pitchFamily="34" charset="0"/>
                <a:cs typeface="Arial" panose="020B0604020202020204" pitchFamily="34" charset="0"/>
              </a:rPr>
              <a:t>(VERDE, OUTPUT); </a:t>
            </a:r>
          </a:p>
          <a:p>
            <a:pPr>
              <a:defRPr/>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pinMode</a:t>
            </a:r>
            <a:r>
              <a:rPr lang="it-IT" dirty="0">
                <a:latin typeface="Arial" panose="020B0604020202020204" pitchFamily="34" charset="0"/>
                <a:cs typeface="Arial" panose="020B0604020202020204" pitchFamily="34" charset="0"/>
              </a:rPr>
              <a:t>(BLU, OUTPUT); </a:t>
            </a:r>
          </a:p>
          <a:p>
            <a:pPr>
              <a:defRPr/>
            </a:pPr>
            <a:r>
              <a:rPr lang="it-IT" dirty="0">
                <a:latin typeface="Arial" panose="020B0604020202020204" pitchFamily="34" charset="0"/>
                <a:cs typeface="Arial" panose="020B0604020202020204" pitchFamily="34" charset="0"/>
              </a:rPr>
              <a:t>  // inizialmente il led RGB sarà spento </a:t>
            </a:r>
          </a:p>
          <a:p>
            <a:pPr>
              <a:defRPr/>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digitalWrite</a:t>
            </a:r>
            <a:r>
              <a:rPr lang="it-IT" dirty="0">
                <a:latin typeface="Arial" panose="020B0604020202020204" pitchFamily="34" charset="0"/>
                <a:cs typeface="Arial" panose="020B0604020202020204" pitchFamily="34" charset="0"/>
              </a:rPr>
              <a:t>(ROSSO, LOW); </a:t>
            </a:r>
          </a:p>
          <a:p>
            <a:pPr>
              <a:defRPr/>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digitalWrite</a:t>
            </a:r>
            <a:r>
              <a:rPr lang="it-IT" dirty="0">
                <a:latin typeface="Arial" panose="020B0604020202020204" pitchFamily="34" charset="0"/>
                <a:cs typeface="Arial" panose="020B0604020202020204" pitchFamily="34" charset="0"/>
              </a:rPr>
              <a:t>(VERDE, LOW);  </a:t>
            </a:r>
          </a:p>
          <a:p>
            <a:pPr>
              <a:defRPr/>
            </a:pP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digitalWrite</a:t>
            </a:r>
            <a:r>
              <a:rPr lang="it-IT" dirty="0">
                <a:latin typeface="Arial" panose="020B0604020202020204" pitchFamily="34" charset="0"/>
                <a:cs typeface="Arial" panose="020B0604020202020204" pitchFamily="34" charset="0"/>
              </a:rPr>
              <a:t>(BLU, LOW); </a:t>
            </a:r>
          </a:p>
          <a:p>
            <a:pPr>
              <a:defRPr/>
            </a:pPr>
            <a:r>
              <a:rPr lang="it-IT" dirty="0">
                <a:latin typeface="Arial" panose="020B0604020202020204" pitchFamily="34" charset="0"/>
                <a:cs typeface="Arial" panose="020B0604020202020204" pitchFamily="34" charset="0"/>
              </a:rPr>
              <a:t>}    </a:t>
            </a:r>
          </a:p>
          <a:p>
            <a:pPr>
              <a:spcBef>
                <a:spcPct val="50000"/>
              </a:spcBef>
              <a:defRPr/>
            </a:pPr>
            <a:endParaRPr lang="it-IT" b="1"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Led «evoluti»: RGB - codice</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Text Box 2"/>
          <p:cNvSpPr txBox="1">
            <a:spLocks noChangeArrowheads="1"/>
          </p:cNvSpPr>
          <p:nvPr/>
        </p:nvSpPr>
        <p:spPr bwMode="auto">
          <a:xfrm>
            <a:off x="6198919" y="1163782"/>
            <a:ext cx="574765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1600" dirty="0" err="1">
                <a:latin typeface="Arial" panose="020B0604020202020204" pitchFamily="34" charset="0"/>
                <a:cs typeface="Arial" panose="020B0604020202020204" pitchFamily="34" charset="0"/>
              </a:rPr>
              <a:t>void</a:t>
            </a:r>
            <a:r>
              <a:rPr lang="it-IT" sz="1600" dirty="0">
                <a:latin typeface="Arial" panose="020B0604020202020204" pitchFamily="34" charset="0"/>
                <a:cs typeface="Arial" panose="020B0604020202020204" pitchFamily="34" charset="0"/>
              </a:rPr>
              <a:t> loop() {  </a:t>
            </a:r>
          </a:p>
          <a:p>
            <a:pPr>
              <a:spcBef>
                <a:spcPct val="50000"/>
              </a:spcBef>
              <a:defRPr/>
            </a:pPr>
            <a:r>
              <a:rPr lang="it-IT" sz="1600" dirty="0">
                <a:latin typeface="Arial" panose="020B0604020202020204" pitchFamily="34" charset="0"/>
                <a:cs typeface="Arial" panose="020B0604020202020204" pitchFamily="34" charset="0"/>
              </a:rPr>
              <a:t>  //la funzione random(n) genera un numero casuale tra 0 e n</a:t>
            </a:r>
          </a:p>
          <a:p>
            <a:pPr>
              <a:spcBef>
                <a:spcPct val="50000"/>
              </a:spcBef>
              <a:defRPr/>
            </a:pPr>
            <a:r>
              <a:rPr lang="it-IT" sz="1600" dirty="0">
                <a:latin typeface="Arial" panose="020B0604020202020204" pitchFamily="34" charset="0"/>
                <a:cs typeface="Arial" panose="020B0604020202020204" pitchFamily="34" charset="0"/>
              </a:rPr>
              <a:t>  </a:t>
            </a:r>
            <a:r>
              <a:rPr lang="it-IT" sz="1600" b="1" dirty="0" err="1">
                <a:solidFill>
                  <a:srgbClr val="FF0000"/>
                </a:solidFill>
                <a:latin typeface="Arial" panose="020B0604020202020204" pitchFamily="34" charset="0"/>
                <a:cs typeface="Arial" panose="020B0604020202020204" pitchFamily="34" charset="0"/>
              </a:rPr>
              <a:t>analogWrite</a:t>
            </a:r>
            <a:r>
              <a:rPr lang="it-IT" sz="1600" dirty="0">
                <a:latin typeface="Arial" panose="020B0604020202020204" pitchFamily="34" charset="0"/>
                <a:cs typeface="Arial" panose="020B0604020202020204" pitchFamily="34" charset="0"/>
              </a:rPr>
              <a:t>(ROSSO, </a:t>
            </a:r>
            <a:r>
              <a:rPr lang="it-IT" sz="1600" b="1" dirty="0">
                <a:solidFill>
                  <a:srgbClr val="FF0000"/>
                </a:solidFill>
                <a:latin typeface="Arial" panose="020B0604020202020204" pitchFamily="34" charset="0"/>
                <a:cs typeface="Arial" panose="020B0604020202020204" pitchFamily="34" charset="0"/>
              </a:rPr>
              <a:t>random</a:t>
            </a:r>
            <a:r>
              <a:rPr lang="it-IT" sz="1600" dirty="0">
                <a:latin typeface="Arial" panose="020B0604020202020204" pitchFamily="34" charset="0"/>
                <a:cs typeface="Arial" panose="020B0604020202020204" pitchFamily="34" charset="0"/>
              </a:rPr>
              <a:t>(255));</a:t>
            </a:r>
          </a:p>
          <a:p>
            <a:pPr>
              <a:spcBef>
                <a:spcPct val="50000"/>
              </a:spcBef>
              <a:defRPr/>
            </a:pP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analogWrite</a:t>
            </a:r>
            <a:r>
              <a:rPr lang="it-IT" sz="1600" dirty="0">
                <a:latin typeface="Arial" panose="020B0604020202020204" pitchFamily="34" charset="0"/>
                <a:cs typeface="Arial" panose="020B0604020202020204" pitchFamily="34" charset="0"/>
              </a:rPr>
              <a:t>(VERDE, random(255));</a:t>
            </a:r>
          </a:p>
          <a:p>
            <a:pPr>
              <a:spcBef>
                <a:spcPct val="50000"/>
              </a:spcBef>
              <a:defRPr/>
            </a:pP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analogWrite</a:t>
            </a:r>
            <a:r>
              <a:rPr lang="it-IT" sz="1600" dirty="0">
                <a:latin typeface="Arial" panose="020B0604020202020204" pitchFamily="34" charset="0"/>
                <a:cs typeface="Arial" panose="020B0604020202020204" pitchFamily="34" charset="0"/>
              </a:rPr>
              <a:t>(BLU, random(255));</a:t>
            </a:r>
          </a:p>
          <a:p>
            <a:pPr>
              <a:spcBef>
                <a:spcPct val="50000"/>
              </a:spcBef>
              <a:defRPr/>
            </a:pPr>
            <a:r>
              <a:rPr lang="it-IT" sz="1600" dirty="0">
                <a:latin typeface="Arial" panose="020B0604020202020204" pitchFamily="34" charset="0"/>
                <a:cs typeface="Arial" panose="020B0604020202020204" pitchFamily="34" charset="0"/>
              </a:rPr>
              <a:t>  delay(attesa); //attesa per percepire il colore</a:t>
            </a:r>
          </a:p>
          <a:p>
            <a:pPr>
              <a:spcBef>
                <a:spcPct val="50000"/>
              </a:spcBef>
              <a:defRPr/>
            </a:pPr>
            <a:r>
              <a:rPr lang="it-IT" sz="1600" dirty="0">
                <a:latin typeface="Arial" panose="020B0604020202020204" pitchFamily="34" charset="0"/>
                <a:cs typeface="Arial" panose="020B0604020202020204" pitchFamily="34" charset="0"/>
              </a:rPr>
              <a:t>}</a:t>
            </a:r>
          </a:p>
          <a:p>
            <a:pPr>
              <a:spcBef>
                <a:spcPct val="50000"/>
              </a:spcBef>
              <a:defRPr/>
            </a:pPr>
            <a:endParaRPr lang="it-IT" sz="1600" dirty="0">
              <a:latin typeface="Arial" panose="020B0604020202020204" pitchFamily="34" charset="0"/>
              <a:cs typeface="Arial" panose="020B0604020202020204" pitchFamily="34" charset="0"/>
            </a:endParaRPr>
          </a:p>
          <a:p>
            <a:pPr>
              <a:spcBef>
                <a:spcPct val="50000"/>
              </a:spcBef>
              <a:defRPr/>
            </a:pPr>
            <a:r>
              <a:rPr lang="it-IT" sz="1600" dirty="0">
                <a:latin typeface="Arial" panose="020B0604020202020204" pitchFamily="34" charset="0"/>
                <a:cs typeface="Arial" panose="020B0604020202020204" pitchFamily="34" charset="0"/>
              </a:rPr>
              <a:t>NB: se con </a:t>
            </a:r>
            <a:r>
              <a:rPr lang="it-IT" sz="1600" dirty="0" err="1">
                <a:latin typeface="Arial" panose="020B0604020202020204" pitchFamily="34" charset="0"/>
                <a:cs typeface="Arial" panose="020B0604020202020204" pitchFamily="34" charset="0"/>
              </a:rPr>
              <a:t>digitalWrite</a:t>
            </a:r>
            <a:r>
              <a:rPr lang="it-IT" sz="1600" dirty="0">
                <a:latin typeface="Arial" panose="020B0604020202020204" pitchFamily="34" charset="0"/>
                <a:cs typeface="Arial" panose="020B0604020202020204" pitchFamily="34" charset="0"/>
              </a:rPr>
              <a:t> si possono «comunicare» valori digitali (0/1), con «</a:t>
            </a:r>
            <a:r>
              <a:rPr lang="it-IT" sz="1600" dirty="0" err="1">
                <a:latin typeface="Arial" panose="020B0604020202020204" pitchFamily="34" charset="0"/>
                <a:cs typeface="Arial" panose="020B0604020202020204" pitchFamily="34" charset="0"/>
              </a:rPr>
              <a:t>analogWrite</a:t>
            </a:r>
            <a:r>
              <a:rPr lang="it-IT" sz="1600" dirty="0">
                <a:latin typeface="Arial" panose="020B0604020202020204" pitchFamily="34" charset="0"/>
                <a:cs typeface="Arial" panose="020B0604020202020204" pitchFamily="34" charset="0"/>
              </a:rPr>
              <a:t>» si comunica un valore in un range di 256.</a:t>
            </a:r>
          </a:p>
          <a:p>
            <a:pPr>
              <a:spcBef>
                <a:spcPct val="50000"/>
              </a:spcBef>
              <a:defRPr/>
            </a:pPr>
            <a:r>
              <a:rPr lang="it-IT" sz="1600" dirty="0">
                <a:latin typeface="Arial" panose="020B0604020202020204" pitchFamily="34" charset="0"/>
                <a:cs typeface="Arial" panose="020B0604020202020204" pitchFamily="34" charset="0"/>
              </a:rPr>
              <a:t>Lo «sceglie» casualmente la funzione </a:t>
            </a:r>
            <a:r>
              <a:rPr lang="it-IT" sz="1600" b="1" dirty="0">
                <a:latin typeface="Arial" panose="020B0604020202020204" pitchFamily="34" charset="0"/>
                <a:cs typeface="Arial" panose="020B0604020202020204" pitchFamily="34" charset="0"/>
              </a:rPr>
              <a:t>random(</a:t>
            </a:r>
            <a:r>
              <a:rPr lang="it-IT" sz="1600" b="1" dirty="0" err="1">
                <a:latin typeface="Arial" panose="020B0604020202020204" pitchFamily="34" charset="0"/>
                <a:cs typeface="Arial" panose="020B0604020202020204" pitchFamily="34" charset="0"/>
              </a:rPr>
              <a:t>max_val</a:t>
            </a:r>
            <a:r>
              <a:rPr lang="it-IT" sz="1600" b="1" dirty="0">
                <a:latin typeface="Arial" panose="020B0604020202020204" pitchFamily="34" charset="0"/>
                <a:cs typeface="Arial" panose="020B0604020202020204" pitchFamily="34" charset="0"/>
              </a:rPr>
              <a:t>)</a:t>
            </a:r>
          </a:p>
          <a:p>
            <a:pPr>
              <a:spcBef>
                <a:spcPct val="50000"/>
              </a:spcBef>
              <a:defRPr/>
            </a:pPr>
            <a:endParaRPr lang="it-IT" sz="1600" b="1" dirty="0">
              <a:latin typeface="Arial" panose="020B0604020202020204" pitchFamily="34" charset="0"/>
              <a:cs typeface="Arial" panose="020B0604020202020204" pitchFamily="34" charset="0"/>
            </a:endParaRPr>
          </a:p>
        </p:txBody>
      </p:sp>
      <p:sp>
        <p:nvSpPr>
          <p:cNvPr id="2" name="Rettangolo 1"/>
          <p:cNvSpPr/>
          <p:nvPr/>
        </p:nvSpPr>
        <p:spPr>
          <a:xfrm>
            <a:off x="6056416" y="3931920"/>
            <a:ext cx="5890161" cy="1756177"/>
          </a:xfrm>
          <a:prstGeom prst="rect">
            <a:avLst/>
          </a:prstGeom>
          <a:noFill/>
          <a:ln w="603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9612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267325" y="2184400"/>
            <a:ext cx="5562600" cy="4171950"/>
          </a:xfrm>
          <a:prstGeom prst="rect">
            <a:avLst/>
          </a:prstGeom>
        </p:spPr>
      </p:pic>
      <p:sp>
        <p:nvSpPr>
          <p:cNvPr id="4" name="Text Box 2"/>
          <p:cNvSpPr txBox="1">
            <a:spLocks noChangeArrowheads="1"/>
          </p:cNvSpPr>
          <p:nvPr/>
        </p:nvSpPr>
        <p:spPr bwMode="auto">
          <a:xfrm>
            <a:off x="387733" y="711201"/>
            <a:ext cx="108593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Circuito fisico: nel mio caso si tratta di un LED (a catodo comune) per il quale il venditore propone la seguente configurazione (con resistenze da 220 ohm)</a:t>
            </a:r>
          </a:p>
          <a:p>
            <a:pPr>
              <a:spcBef>
                <a:spcPct val="50000"/>
              </a:spcBef>
              <a:defRPr/>
            </a:pPr>
            <a:endParaRPr lang="it-IT"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97183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20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endParaRPr lang="it-IT" sz="20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10522260" cy="109829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Tutti i colori dell’arcobaleno</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CasellaDiTesto 5"/>
          <p:cNvSpPr txBox="1"/>
          <p:nvPr/>
        </p:nvSpPr>
        <p:spPr>
          <a:xfrm>
            <a:off x="367413" y="1064920"/>
            <a:ext cx="5760010" cy="5909310"/>
          </a:xfrm>
          <a:prstGeom prst="rect">
            <a:avLst/>
          </a:prstGeom>
          <a:noFill/>
        </p:spPr>
        <p:txBody>
          <a:bodyPr wrap="square" rtlCol="0">
            <a:spAutoFit/>
          </a:bodyPr>
          <a:lstStyle/>
          <a:p>
            <a:r>
              <a:rPr lang="it-IT" dirty="0" err="1"/>
              <a:t>int</a:t>
            </a:r>
            <a:r>
              <a:rPr lang="it-IT" dirty="0"/>
              <a:t> </a:t>
            </a:r>
            <a:r>
              <a:rPr lang="it-IT" dirty="0" err="1"/>
              <a:t>redpin</a:t>
            </a:r>
            <a:r>
              <a:rPr lang="it-IT" dirty="0"/>
              <a:t> = 5;      //abbiniamo i pin ai colori</a:t>
            </a:r>
          </a:p>
          <a:p>
            <a:r>
              <a:rPr lang="it-IT" dirty="0" err="1"/>
              <a:t>int</a:t>
            </a:r>
            <a:r>
              <a:rPr lang="it-IT" dirty="0"/>
              <a:t> </a:t>
            </a:r>
            <a:r>
              <a:rPr lang="it-IT" dirty="0" err="1"/>
              <a:t>greenpin</a:t>
            </a:r>
            <a:r>
              <a:rPr lang="it-IT" dirty="0"/>
              <a:t> = 6;      </a:t>
            </a:r>
          </a:p>
          <a:p>
            <a:r>
              <a:rPr lang="it-IT" dirty="0" err="1"/>
              <a:t>int</a:t>
            </a:r>
            <a:r>
              <a:rPr lang="it-IT" dirty="0"/>
              <a:t> </a:t>
            </a:r>
            <a:r>
              <a:rPr lang="it-IT" dirty="0" err="1"/>
              <a:t>blupin</a:t>
            </a:r>
            <a:r>
              <a:rPr lang="it-IT" dirty="0"/>
              <a:t> = 7;      </a:t>
            </a:r>
          </a:p>
          <a:p>
            <a:r>
              <a:rPr lang="it-IT" dirty="0" err="1"/>
              <a:t>int</a:t>
            </a:r>
            <a:r>
              <a:rPr lang="it-IT" dirty="0"/>
              <a:t> </a:t>
            </a:r>
            <a:r>
              <a:rPr lang="it-IT" dirty="0" err="1"/>
              <a:t>vel</a:t>
            </a:r>
            <a:r>
              <a:rPr lang="it-IT" dirty="0"/>
              <a:t>=50;         //impostiamo la velocità di transizione</a:t>
            </a:r>
          </a:p>
          <a:p>
            <a:r>
              <a:rPr lang="it-IT" dirty="0" err="1"/>
              <a:t>int</a:t>
            </a:r>
            <a:r>
              <a:rPr lang="it-IT" dirty="0"/>
              <a:t> passo=1;        //e il passo del ciclo </a:t>
            </a:r>
          </a:p>
          <a:p>
            <a:r>
              <a:rPr lang="it-IT" dirty="0" err="1"/>
              <a:t>void</a:t>
            </a:r>
            <a:r>
              <a:rPr lang="it-IT" dirty="0"/>
              <a:t> setup() {</a:t>
            </a:r>
          </a:p>
          <a:p>
            <a:r>
              <a:rPr lang="it-IT" dirty="0" err="1"/>
              <a:t>pinMode</a:t>
            </a:r>
            <a:r>
              <a:rPr lang="it-IT" dirty="0"/>
              <a:t>(</a:t>
            </a:r>
            <a:r>
              <a:rPr lang="it-IT" dirty="0" err="1"/>
              <a:t>redpin</a:t>
            </a:r>
            <a:r>
              <a:rPr lang="it-IT" dirty="0"/>
              <a:t>, OUTPUT);</a:t>
            </a:r>
          </a:p>
          <a:p>
            <a:r>
              <a:rPr lang="it-IT" dirty="0" err="1"/>
              <a:t>pinMode</a:t>
            </a:r>
            <a:r>
              <a:rPr lang="it-IT" dirty="0"/>
              <a:t>(</a:t>
            </a:r>
            <a:r>
              <a:rPr lang="it-IT" dirty="0" err="1"/>
              <a:t>greenpin</a:t>
            </a:r>
            <a:r>
              <a:rPr lang="it-IT" dirty="0"/>
              <a:t>, OUTPUT);</a:t>
            </a:r>
          </a:p>
          <a:p>
            <a:r>
              <a:rPr lang="it-IT" dirty="0" err="1"/>
              <a:t>pinMode</a:t>
            </a:r>
            <a:r>
              <a:rPr lang="it-IT" dirty="0"/>
              <a:t>(</a:t>
            </a:r>
            <a:r>
              <a:rPr lang="it-IT" dirty="0" err="1"/>
              <a:t>blupin</a:t>
            </a:r>
            <a:r>
              <a:rPr lang="it-IT" dirty="0"/>
              <a:t>, OUTPUT);</a:t>
            </a:r>
          </a:p>
          <a:p>
            <a:r>
              <a:rPr lang="it-IT" dirty="0"/>
              <a:t>for (</a:t>
            </a:r>
            <a:r>
              <a:rPr lang="it-IT" dirty="0" err="1"/>
              <a:t>int</a:t>
            </a:r>
            <a:r>
              <a:rPr lang="it-IT" dirty="0"/>
              <a:t> L=0;L&lt;256;L+=passo) {  // iniziamo con il led rosso</a:t>
            </a:r>
          </a:p>
          <a:p>
            <a:r>
              <a:rPr lang="it-IT" dirty="0"/>
              <a:t>  </a:t>
            </a:r>
            <a:r>
              <a:rPr lang="it-IT" dirty="0" err="1"/>
              <a:t>analogWrite</a:t>
            </a:r>
            <a:r>
              <a:rPr lang="it-IT" dirty="0"/>
              <a:t>(</a:t>
            </a:r>
            <a:r>
              <a:rPr lang="it-IT" dirty="0" err="1"/>
              <a:t>redpin,L</a:t>
            </a:r>
            <a:r>
              <a:rPr lang="it-IT" dirty="0"/>
              <a:t>);</a:t>
            </a:r>
          </a:p>
          <a:p>
            <a:r>
              <a:rPr lang="it-IT" dirty="0"/>
              <a:t>  delay(</a:t>
            </a:r>
            <a:r>
              <a:rPr lang="it-IT" dirty="0" err="1"/>
              <a:t>vel</a:t>
            </a:r>
            <a:r>
              <a:rPr lang="it-IT" dirty="0"/>
              <a:t>);</a:t>
            </a:r>
          </a:p>
          <a:p>
            <a:r>
              <a:rPr lang="it-IT" dirty="0"/>
              <a:t>} </a:t>
            </a:r>
          </a:p>
          <a:p>
            <a:r>
              <a:rPr lang="it-IT" dirty="0"/>
              <a:t>}</a:t>
            </a:r>
          </a:p>
          <a:p>
            <a:r>
              <a:rPr lang="it-IT" dirty="0" err="1"/>
              <a:t>void</a:t>
            </a:r>
            <a:r>
              <a:rPr lang="it-IT" dirty="0"/>
              <a:t> loop() {</a:t>
            </a:r>
          </a:p>
          <a:p>
            <a:r>
              <a:rPr lang="it-IT" dirty="0"/>
              <a:t> for (</a:t>
            </a:r>
            <a:r>
              <a:rPr lang="it-IT" dirty="0" err="1"/>
              <a:t>int</a:t>
            </a:r>
            <a:r>
              <a:rPr lang="it-IT" dirty="0"/>
              <a:t> L=0;L&lt;256;L+=passo) {  // da rosso a verde</a:t>
            </a:r>
          </a:p>
          <a:p>
            <a:r>
              <a:rPr lang="it-IT" dirty="0"/>
              <a:t> </a:t>
            </a:r>
            <a:r>
              <a:rPr lang="it-IT" dirty="0" err="1"/>
              <a:t>analogWrite</a:t>
            </a:r>
            <a:r>
              <a:rPr lang="it-IT" dirty="0"/>
              <a:t>(redpin,255-L);</a:t>
            </a:r>
          </a:p>
          <a:p>
            <a:r>
              <a:rPr lang="it-IT" dirty="0"/>
              <a:t> </a:t>
            </a:r>
            <a:r>
              <a:rPr lang="it-IT" dirty="0" err="1"/>
              <a:t>analogWrite</a:t>
            </a:r>
            <a:r>
              <a:rPr lang="it-IT" dirty="0"/>
              <a:t>(</a:t>
            </a:r>
            <a:r>
              <a:rPr lang="it-IT" dirty="0" err="1"/>
              <a:t>greenpin,L</a:t>
            </a:r>
            <a:r>
              <a:rPr lang="it-IT" dirty="0"/>
              <a:t>);</a:t>
            </a:r>
          </a:p>
          <a:p>
            <a:r>
              <a:rPr lang="it-IT" dirty="0"/>
              <a:t> delay(</a:t>
            </a:r>
            <a:r>
              <a:rPr lang="it-IT" dirty="0" err="1"/>
              <a:t>vel</a:t>
            </a:r>
            <a:r>
              <a:rPr lang="it-IT" dirty="0"/>
              <a:t>);</a:t>
            </a:r>
          </a:p>
          <a:p>
            <a:r>
              <a:rPr lang="it-IT" dirty="0"/>
              <a:t>} </a:t>
            </a:r>
          </a:p>
          <a:p>
            <a:endParaRPr lang="it-IT" dirty="0"/>
          </a:p>
        </p:txBody>
      </p:sp>
      <p:sp>
        <p:nvSpPr>
          <p:cNvPr id="7" name="CasellaDiTesto 6"/>
          <p:cNvSpPr txBox="1"/>
          <p:nvPr/>
        </p:nvSpPr>
        <p:spPr>
          <a:xfrm>
            <a:off x="6209414" y="4983982"/>
            <a:ext cx="5840347" cy="369332"/>
          </a:xfrm>
          <a:prstGeom prst="rect">
            <a:avLst/>
          </a:prstGeom>
          <a:noFill/>
        </p:spPr>
        <p:txBody>
          <a:bodyPr wrap="square" rtlCol="0">
            <a:spAutoFit/>
          </a:bodyPr>
          <a:lstStyle/>
          <a:p>
            <a:r>
              <a:rPr lang="it-IT" dirty="0"/>
              <a:t>Le personalizzazioni potrebbero essere tantissime</a:t>
            </a:r>
          </a:p>
        </p:txBody>
      </p:sp>
      <p:sp>
        <p:nvSpPr>
          <p:cNvPr id="9" name="CasellaDiTesto 8"/>
          <p:cNvSpPr txBox="1"/>
          <p:nvPr/>
        </p:nvSpPr>
        <p:spPr>
          <a:xfrm>
            <a:off x="6289751" y="1072148"/>
            <a:ext cx="5760010" cy="3139321"/>
          </a:xfrm>
          <a:prstGeom prst="rect">
            <a:avLst/>
          </a:prstGeom>
          <a:noFill/>
        </p:spPr>
        <p:txBody>
          <a:bodyPr wrap="square" rtlCol="0">
            <a:spAutoFit/>
          </a:bodyPr>
          <a:lstStyle/>
          <a:p>
            <a:r>
              <a:rPr lang="it-IT" dirty="0"/>
              <a:t>for (</a:t>
            </a:r>
            <a:r>
              <a:rPr lang="it-IT" dirty="0" err="1"/>
              <a:t>int</a:t>
            </a:r>
            <a:r>
              <a:rPr lang="it-IT" dirty="0"/>
              <a:t> L=0;L&lt;256;L+=passo) {  // da verde a blu</a:t>
            </a:r>
          </a:p>
          <a:p>
            <a:r>
              <a:rPr lang="it-IT" dirty="0"/>
              <a:t> </a:t>
            </a:r>
            <a:r>
              <a:rPr lang="it-IT" dirty="0" err="1"/>
              <a:t>analogWrite</a:t>
            </a:r>
            <a:r>
              <a:rPr lang="it-IT" dirty="0"/>
              <a:t>(greenpin,255-L);</a:t>
            </a:r>
          </a:p>
          <a:p>
            <a:r>
              <a:rPr lang="it-IT" dirty="0"/>
              <a:t> </a:t>
            </a:r>
            <a:r>
              <a:rPr lang="it-IT" dirty="0" err="1"/>
              <a:t>analogWrite</a:t>
            </a:r>
            <a:r>
              <a:rPr lang="it-IT" dirty="0"/>
              <a:t>(</a:t>
            </a:r>
            <a:r>
              <a:rPr lang="it-IT" dirty="0" err="1"/>
              <a:t>blupin,L</a:t>
            </a:r>
            <a:r>
              <a:rPr lang="it-IT" dirty="0"/>
              <a:t>);</a:t>
            </a:r>
          </a:p>
          <a:p>
            <a:r>
              <a:rPr lang="it-IT" dirty="0"/>
              <a:t> delay(</a:t>
            </a:r>
            <a:r>
              <a:rPr lang="it-IT" dirty="0" err="1"/>
              <a:t>vel</a:t>
            </a:r>
            <a:r>
              <a:rPr lang="it-IT" dirty="0"/>
              <a:t>);</a:t>
            </a:r>
          </a:p>
          <a:p>
            <a:r>
              <a:rPr lang="it-IT" dirty="0"/>
              <a:t>} </a:t>
            </a:r>
          </a:p>
          <a:p>
            <a:r>
              <a:rPr lang="it-IT" dirty="0"/>
              <a:t>for (</a:t>
            </a:r>
            <a:r>
              <a:rPr lang="it-IT" dirty="0" err="1"/>
              <a:t>int</a:t>
            </a:r>
            <a:r>
              <a:rPr lang="it-IT" dirty="0"/>
              <a:t> L=0;L&lt;256;L+=passo) {  // da blu a rosso</a:t>
            </a:r>
          </a:p>
          <a:p>
            <a:r>
              <a:rPr lang="it-IT" dirty="0"/>
              <a:t> </a:t>
            </a:r>
            <a:r>
              <a:rPr lang="it-IT" dirty="0" err="1"/>
              <a:t>analogWrite</a:t>
            </a:r>
            <a:r>
              <a:rPr lang="it-IT" dirty="0"/>
              <a:t>(blupin,255-L);</a:t>
            </a:r>
          </a:p>
          <a:p>
            <a:r>
              <a:rPr lang="it-IT" dirty="0"/>
              <a:t> </a:t>
            </a:r>
            <a:r>
              <a:rPr lang="it-IT" dirty="0" err="1"/>
              <a:t>analogWrite</a:t>
            </a:r>
            <a:r>
              <a:rPr lang="it-IT" dirty="0"/>
              <a:t>(</a:t>
            </a:r>
            <a:r>
              <a:rPr lang="it-IT" dirty="0" err="1"/>
              <a:t>redpin,L</a:t>
            </a:r>
            <a:r>
              <a:rPr lang="it-IT" dirty="0"/>
              <a:t>);</a:t>
            </a:r>
          </a:p>
          <a:p>
            <a:r>
              <a:rPr lang="it-IT" dirty="0"/>
              <a:t> delay(</a:t>
            </a:r>
            <a:r>
              <a:rPr lang="it-IT" dirty="0" err="1"/>
              <a:t>vel</a:t>
            </a:r>
            <a:r>
              <a:rPr lang="it-IT" dirty="0"/>
              <a:t>);</a:t>
            </a:r>
          </a:p>
          <a:p>
            <a:r>
              <a:rPr lang="it-IT" dirty="0"/>
              <a:t>} </a:t>
            </a:r>
          </a:p>
          <a:p>
            <a:r>
              <a:rPr lang="it-IT" dirty="0"/>
              <a:t>}</a:t>
            </a:r>
          </a:p>
        </p:txBody>
      </p:sp>
    </p:spTree>
    <p:extLst>
      <p:ext uri="{BB962C8B-B14F-4D97-AF65-F5344CB8AC3E}">
        <p14:creationId xmlns:p14="http://schemas.microsoft.com/office/powerpoint/2010/main" val="3120166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20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endParaRPr lang="it-IT" sz="20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10522260" cy="109829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Serial monitor: lettura da tastiera </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6" name="CasellaDiTesto 5"/>
          <p:cNvSpPr txBox="1"/>
          <p:nvPr/>
        </p:nvSpPr>
        <p:spPr>
          <a:xfrm>
            <a:off x="367413" y="1027522"/>
            <a:ext cx="5648960" cy="5632311"/>
          </a:xfrm>
          <a:prstGeom prst="rect">
            <a:avLst/>
          </a:prstGeom>
          <a:noFill/>
        </p:spPr>
        <p:txBody>
          <a:bodyPr wrap="square" rtlCol="0">
            <a:spAutoFit/>
          </a:bodyPr>
          <a:lstStyle/>
          <a:p>
            <a:r>
              <a:rPr lang="it-IT" dirty="0" err="1"/>
              <a:t>void</a:t>
            </a:r>
            <a:r>
              <a:rPr lang="it-IT" dirty="0"/>
              <a:t> setup() </a:t>
            </a:r>
          </a:p>
          <a:p>
            <a:r>
              <a:rPr lang="it-IT" dirty="0"/>
              <a:t>{ </a:t>
            </a:r>
          </a:p>
          <a:p>
            <a:r>
              <a:rPr lang="it-IT" dirty="0"/>
              <a:t>      </a:t>
            </a:r>
            <a:r>
              <a:rPr lang="it-IT" dirty="0" err="1">
                <a:highlight>
                  <a:srgbClr val="C0C0C0"/>
                </a:highlight>
              </a:rPr>
              <a:t>Serial.begin</a:t>
            </a:r>
            <a:r>
              <a:rPr lang="it-IT" dirty="0">
                <a:highlight>
                  <a:srgbClr val="C0C0C0"/>
                </a:highlight>
              </a:rPr>
              <a:t>( 9600 ); </a:t>
            </a:r>
          </a:p>
          <a:p>
            <a:r>
              <a:rPr lang="it-IT" dirty="0"/>
              <a:t>      </a:t>
            </a:r>
            <a:r>
              <a:rPr lang="it-IT" dirty="0" err="1"/>
              <a:t>Serial.println</a:t>
            </a:r>
            <a:r>
              <a:rPr lang="it-IT" dirty="0"/>
              <a:t>( "Hello, </a:t>
            </a:r>
            <a:r>
              <a:rPr lang="it-IT" dirty="0" err="1"/>
              <a:t>folks</a:t>
            </a:r>
            <a:r>
              <a:rPr lang="it-IT" dirty="0"/>
              <a:t>!" );  </a:t>
            </a:r>
          </a:p>
          <a:p>
            <a:r>
              <a:rPr lang="it-IT" dirty="0"/>
              <a:t>      //giusto per avere un riscontro</a:t>
            </a:r>
          </a:p>
          <a:p>
            <a:r>
              <a:rPr lang="it-IT" dirty="0"/>
              <a:t>}</a:t>
            </a:r>
          </a:p>
          <a:p>
            <a:r>
              <a:rPr lang="it-IT" dirty="0"/>
              <a:t> </a:t>
            </a:r>
            <a:r>
              <a:rPr lang="it-IT" dirty="0" err="1"/>
              <a:t>void</a:t>
            </a:r>
            <a:r>
              <a:rPr lang="it-IT" dirty="0"/>
              <a:t> loop() </a:t>
            </a:r>
          </a:p>
          <a:p>
            <a:r>
              <a:rPr lang="it-IT" dirty="0"/>
              <a:t>{ </a:t>
            </a:r>
          </a:p>
          <a:p>
            <a:r>
              <a:rPr lang="it-IT" dirty="0"/>
              <a:t>    </a:t>
            </a:r>
            <a:r>
              <a:rPr lang="it-IT" dirty="0" err="1">
                <a:highlight>
                  <a:srgbClr val="C0C0C0"/>
                </a:highlight>
              </a:rPr>
              <a:t>char</a:t>
            </a:r>
            <a:r>
              <a:rPr lang="it-IT" dirty="0">
                <a:highlight>
                  <a:srgbClr val="C0C0C0"/>
                </a:highlight>
              </a:rPr>
              <a:t> </a:t>
            </a:r>
            <a:r>
              <a:rPr lang="it-IT" dirty="0" err="1">
                <a:highlight>
                  <a:srgbClr val="C0C0C0"/>
                </a:highlight>
              </a:rPr>
              <a:t>ch</a:t>
            </a:r>
            <a:r>
              <a:rPr lang="it-IT" dirty="0">
                <a:highlight>
                  <a:srgbClr val="C0C0C0"/>
                </a:highlight>
              </a:rPr>
              <a:t>;</a:t>
            </a:r>
          </a:p>
          <a:p>
            <a:r>
              <a:rPr lang="it-IT" dirty="0"/>
              <a:t>    </a:t>
            </a:r>
            <a:r>
              <a:rPr lang="it-IT" dirty="0" err="1"/>
              <a:t>int</a:t>
            </a:r>
            <a:r>
              <a:rPr lang="it-IT" dirty="0"/>
              <a:t> </a:t>
            </a:r>
            <a:r>
              <a:rPr lang="it-IT" dirty="0" err="1"/>
              <a:t>myPin</a:t>
            </a:r>
            <a:r>
              <a:rPr lang="it-IT" dirty="0"/>
              <a:t>;</a:t>
            </a:r>
          </a:p>
          <a:p>
            <a:r>
              <a:rPr lang="it-IT" dirty="0"/>
              <a:t>    </a:t>
            </a:r>
            <a:r>
              <a:rPr lang="it-IT" dirty="0" err="1"/>
              <a:t>if</a:t>
            </a:r>
            <a:r>
              <a:rPr lang="it-IT" dirty="0"/>
              <a:t> (</a:t>
            </a:r>
            <a:r>
              <a:rPr lang="it-IT" dirty="0" err="1">
                <a:highlight>
                  <a:srgbClr val="C0C0C0"/>
                </a:highlight>
              </a:rPr>
              <a:t>Serial.available</a:t>
            </a:r>
            <a:r>
              <a:rPr lang="it-IT" dirty="0">
                <a:highlight>
                  <a:srgbClr val="C0C0C0"/>
                </a:highlight>
              </a:rPr>
              <a:t>())</a:t>
            </a:r>
          </a:p>
          <a:p>
            <a:r>
              <a:rPr lang="it-IT" dirty="0"/>
              <a:t>    {</a:t>
            </a:r>
          </a:p>
          <a:p>
            <a:r>
              <a:rPr lang="it-IT" dirty="0"/>
              <a:t>	</a:t>
            </a:r>
            <a:r>
              <a:rPr lang="it-IT" dirty="0" err="1">
                <a:highlight>
                  <a:srgbClr val="C0C0C0"/>
                </a:highlight>
              </a:rPr>
              <a:t>ch</a:t>
            </a:r>
            <a:r>
              <a:rPr lang="it-IT" dirty="0">
                <a:highlight>
                  <a:srgbClr val="C0C0C0"/>
                </a:highlight>
              </a:rPr>
              <a:t> = </a:t>
            </a:r>
            <a:r>
              <a:rPr lang="it-IT" dirty="0" err="1">
                <a:highlight>
                  <a:srgbClr val="C0C0C0"/>
                </a:highlight>
              </a:rPr>
              <a:t>Serial.read</a:t>
            </a:r>
            <a:r>
              <a:rPr lang="it-IT" dirty="0">
                <a:highlight>
                  <a:srgbClr val="C0C0C0"/>
                </a:highlight>
              </a:rPr>
              <a:t>();</a:t>
            </a:r>
          </a:p>
          <a:p>
            <a:r>
              <a:rPr lang="en-US" dirty="0"/>
              <a:t>   	 switch (</a:t>
            </a:r>
            <a:r>
              <a:rPr lang="en-US" dirty="0" err="1"/>
              <a:t>ch</a:t>
            </a:r>
            <a:r>
              <a:rPr lang="en-US" dirty="0"/>
              <a:t>) {</a:t>
            </a:r>
          </a:p>
          <a:p>
            <a:r>
              <a:rPr lang="en-US" dirty="0"/>
              <a:t>      	case ‘r':    </a:t>
            </a:r>
            <a:r>
              <a:rPr lang="en-US" dirty="0"/>
              <a:t>//</a:t>
            </a:r>
            <a:r>
              <a:rPr lang="en-US" dirty="0" err="1"/>
              <a:t>accendo</a:t>
            </a:r>
            <a:r>
              <a:rPr lang="en-US" dirty="0"/>
              <a:t> solo </a:t>
            </a:r>
            <a:r>
              <a:rPr lang="en-US" dirty="0" err="1"/>
              <a:t>il</a:t>
            </a:r>
            <a:r>
              <a:rPr lang="en-US" dirty="0"/>
              <a:t> </a:t>
            </a:r>
            <a:r>
              <a:rPr lang="en-US" dirty="0" err="1"/>
              <a:t>rosso</a:t>
            </a:r>
            <a:endParaRPr lang="en-US" dirty="0"/>
          </a:p>
          <a:p>
            <a:r>
              <a:rPr lang="en-US" dirty="0"/>
              <a:t>        		</a:t>
            </a:r>
            <a:r>
              <a:rPr lang="en-US" dirty="0" err="1"/>
              <a:t>digitalWrite</a:t>
            </a:r>
            <a:r>
              <a:rPr lang="en-US" dirty="0"/>
              <a:t>(RED, HIGH);  </a:t>
            </a:r>
          </a:p>
          <a:p>
            <a:r>
              <a:rPr lang="en-US" dirty="0"/>
              <a:t>        		break;</a:t>
            </a:r>
          </a:p>
          <a:p>
            <a:r>
              <a:rPr lang="en-US" dirty="0"/>
              <a:t>      	case ‘g':    </a:t>
            </a:r>
            <a:r>
              <a:rPr lang="en-US" dirty="0"/>
              <a:t>//</a:t>
            </a:r>
            <a:r>
              <a:rPr lang="en-US" dirty="0" err="1"/>
              <a:t>accendo</a:t>
            </a:r>
            <a:r>
              <a:rPr lang="en-US" dirty="0"/>
              <a:t> solo </a:t>
            </a:r>
            <a:r>
              <a:rPr lang="en-US" dirty="0" err="1"/>
              <a:t>il</a:t>
            </a:r>
            <a:r>
              <a:rPr lang="en-US" dirty="0"/>
              <a:t> </a:t>
            </a:r>
            <a:r>
              <a:rPr lang="en-US" dirty="0" err="1"/>
              <a:t>verde</a:t>
            </a:r>
            <a:endParaRPr lang="en-US" dirty="0"/>
          </a:p>
          <a:p>
            <a:r>
              <a:rPr lang="en-US" dirty="0"/>
              <a:t>        		</a:t>
            </a:r>
            <a:r>
              <a:rPr lang="en-US" dirty="0" err="1"/>
              <a:t>digitalWrite</a:t>
            </a:r>
            <a:r>
              <a:rPr lang="en-US" dirty="0"/>
              <a:t>(GREEN, HIGH); </a:t>
            </a:r>
          </a:p>
          <a:p>
            <a:r>
              <a:rPr lang="en-US" dirty="0"/>
              <a:t>        		break;</a:t>
            </a:r>
          </a:p>
        </p:txBody>
      </p:sp>
      <p:sp>
        <p:nvSpPr>
          <p:cNvPr id="9" name="CasellaDiTesto 8"/>
          <p:cNvSpPr txBox="1"/>
          <p:nvPr/>
        </p:nvSpPr>
        <p:spPr>
          <a:xfrm>
            <a:off x="5797106" y="1443020"/>
            <a:ext cx="5648960" cy="4801314"/>
          </a:xfrm>
          <a:prstGeom prst="rect">
            <a:avLst/>
          </a:prstGeom>
          <a:noFill/>
        </p:spPr>
        <p:txBody>
          <a:bodyPr wrap="square" rtlCol="0">
            <a:spAutoFit/>
          </a:bodyPr>
          <a:lstStyle/>
          <a:p>
            <a:r>
              <a:rPr lang="en-US" dirty="0"/>
              <a:t>      	case ‘b': //</a:t>
            </a:r>
            <a:r>
              <a:rPr lang="en-US" dirty="0" err="1"/>
              <a:t>accendo</a:t>
            </a:r>
            <a:r>
              <a:rPr lang="en-US" dirty="0"/>
              <a:t> solo </a:t>
            </a:r>
            <a:r>
              <a:rPr lang="en-US" dirty="0" err="1"/>
              <a:t>il</a:t>
            </a:r>
            <a:r>
              <a:rPr lang="en-US" dirty="0"/>
              <a:t> blue</a:t>
            </a:r>
          </a:p>
          <a:p>
            <a:r>
              <a:rPr lang="en-US" dirty="0"/>
              <a:t>        		</a:t>
            </a:r>
            <a:r>
              <a:rPr lang="en-US" dirty="0" err="1"/>
              <a:t>digitalWrite</a:t>
            </a:r>
            <a:r>
              <a:rPr lang="en-US" dirty="0"/>
              <a:t>(BLUE, HIGH); </a:t>
            </a:r>
          </a:p>
          <a:p>
            <a:r>
              <a:rPr lang="en-US" dirty="0"/>
              <a:t>        		break;</a:t>
            </a:r>
            <a:endParaRPr lang="en-US" dirty="0"/>
          </a:p>
          <a:p>
            <a:r>
              <a:rPr lang="en-US" dirty="0"/>
              <a:t>                 case ‘a':   </a:t>
            </a:r>
            <a:r>
              <a:rPr lang="en-US" dirty="0"/>
              <a:t>//</a:t>
            </a:r>
            <a:r>
              <a:rPr lang="en-US" dirty="0" err="1"/>
              <a:t>accendo</a:t>
            </a:r>
            <a:r>
              <a:rPr lang="en-US" dirty="0"/>
              <a:t> </a:t>
            </a:r>
            <a:r>
              <a:rPr lang="en-US" dirty="0" err="1"/>
              <a:t>tutti</a:t>
            </a:r>
            <a:r>
              <a:rPr lang="en-US" dirty="0"/>
              <a:t>: </a:t>
            </a:r>
            <a:r>
              <a:rPr lang="en-US" dirty="0" err="1"/>
              <a:t>bianco</a:t>
            </a:r>
            <a:r>
              <a:rPr lang="en-US" dirty="0"/>
              <a:t>!</a:t>
            </a:r>
            <a:endParaRPr lang="en-US" dirty="0"/>
          </a:p>
          <a:p>
            <a:r>
              <a:rPr lang="en-US" dirty="0"/>
              <a:t>        		</a:t>
            </a:r>
            <a:r>
              <a:rPr lang="en-US" dirty="0" err="1"/>
              <a:t>digitalWrite</a:t>
            </a:r>
            <a:r>
              <a:rPr lang="en-US" dirty="0"/>
              <a:t>(RED, HIGH);         		</a:t>
            </a:r>
          </a:p>
          <a:p>
            <a:r>
              <a:rPr lang="en-US" dirty="0"/>
              <a:t>                                   </a:t>
            </a:r>
            <a:r>
              <a:rPr lang="en-US" dirty="0" err="1"/>
              <a:t>digitalWrite</a:t>
            </a:r>
            <a:r>
              <a:rPr lang="en-US" dirty="0"/>
              <a:t>(GREEN, HIGH);</a:t>
            </a:r>
          </a:p>
          <a:p>
            <a:r>
              <a:rPr lang="en-US" dirty="0"/>
              <a:t>        		</a:t>
            </a:r>
            <a:r>
              <a:rPr lang="en-US" dirty="0" err="1"/>
              <a:t>digitalWrite</a:t>
            </a:r>
            <a:r>
              <a:rPr lang="en-US" dirty="0"/>
              <a:t>(BLUE, HIGH);</a:t>
            </a:r>
          </a:p>
          <a:p>
            <a:r>
              <a:rPr lang="en-US" dirty="0"/>
              <a:t>        		break;</a:t>
            </a:r>
          </a:p>
          <a:p>
            <a:r>
              <a:rPr lang="en-US" dirty="0"/>
              <a:t>      	default:</a:t>
            </a:r>
          </a:p>
          <a:p>
            <a:r>
              <a:rPr lang="en-US" dirty="0"/>
              <a:t>        		// </a:t>
            </a:r>
            <a:r>
              <a:rPr lang="en-US" dirty="0" err="1"/>
              <a:t>modo</a:t>
            </a:r>
            <a:r>
              <a:rPr lang="en-US" dirty="0"/>
              <a:t> alternative per </a:t>
            </a:r>
            <a:r>
              <a:rPr lang="en-US" dirty="0" err="1"/>
              <a:t>spegnere</a:t>
            </a:r>
            <a:r>
              <a:rPr lang="en-US" dirty="0"/>
              <a:t> </a:t>
            </a:r>
            <a:r>
              <a:rPr lang="en-US" dirty="0" err="1"/>
              <a:t>tutto</a:t>
            </a:r>
            <a:endParaRPr lang="en-US" dirty="0"/>
          </a:p>
          <a:p>
            <a:r>
              <a:rPr lang="en-US" dirty="0"/>
              <a:t>        		for (</a:t>
            </a:r>
            <a:r>
              <a:rPr lang="en-US" dirty="0" err="1"/>
              <a:t>myPin</a:t>
            </a:r>
            <a:r>
              <a:rPr lang="en-US" dirty="0"/>
              <a:t> = 4; </a:t>
            </a:r>
            <a:r>
              <a:rPr lang="en-US" dirty="0" err="1"/>
              <a:t>myPin</a:t>
            </a:r>
            <a:r>
              <a:rPr lang="en-US" dirty="0"/>
              <a:t> &lt; 7; </a:t>
            </a:r>
            <a:r>
              <a:rPr lang="en-US" dirty="0" err="1"/>
              <a:t>myPin</a:t>
            </a:r>
            <a:r>
              <a:rPr lang="en-US" dirty="0"/>
              <a:t>++) {</a:t>
            </a:r>
          </a:p>
          <a:p>
            <a:r>
              <a:rPr lang="en-US" dirty="0"/>
              <a:t>          			</a:t>
            </a:r>
            <a:r>
              <a:rPr lang="en-US" dirty="0" err="1"/>
              <a:t>digitalWrite</a:t>
            </a:r>
            <a:r>
              <a:rPr lang="en-US" dirty="0"/>
              <a:t>(</a:t>
            </a:r>
            <a:r>
              <a:rPr lang="en-US" dirty="0" err="1"/>
              <a:t>myPin</a:t>
            </a:r>
            <a:r>
              <a:rPr lang="en-US" dirty="0"/>
              <a:t>, LOW);</a:t>
            </a:r>
          </a:p>
          <a:p>
            <a:r>
              <a:rPr lang="en-US" dirty="0"/>
              <a:t>        		}</a:t>
            </a:r>
          </a:p>
          <a:p>
            <a:r>
              <a:rPr lang="en-US" dirty="0"/>
              <a:t>    	}</a:t>
            </a:r>
          </a:p>
          <a:p>
            <a:r>
              <a:rPr lang="en-US" dirty="0"/>
              <a:t>  }</a:t>
            </a:r>
          </a:p>
          <a:p>
            <a:endParaRPr lang="it-IT" dirty="0"/>
          </a:p>
        </p:txBody>
      </p:sp>
      <p:sp>
        <p:nvSpPr>
          <p:cNvPr id="2" name="Fumetto: rettangolo con angoli arrotondati 1"/>
          <p:cNvSpPr/>
          <p:nvPr/>
        </p:nvSpPr>
        <p:spPr>
          <a:xfrm>
            <a:off x="2963944" y="2549385"/>
            <a:ext cx="2149311" cy="1018095"/>
          </a:xfrm>
          <a:prstGeom prst="wedgeRoundRectCallout">
            <a:avLst>
              <a:gd name="adj1" fmla="val -86184"/>
              <a:gd name="adj2" fmla="val 76389"/>
              <a:gd name="adj3" fmla="val 16667"/>
            </a:avLst>
          </a:prstGeom>
          <a:noFill/>
          <a:ln w="349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Abbiamo qualcosa da leggere</a:t>
            </a:r>
          </a:p>
        </p:txBody>
      </p:sp>
    </p:spTree>
    <p:extLst>
      <p:ext uri="{BB962C8B-B14F-4D97-AF65-F5344CB8AC3E}">
        <p14:creationId xmlns:p14="http://schemas.microsoft.com/office/powerpoint/2010/main" val="3902574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75973" y="883923"/>
            <a:ext cx="1101178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Fino ad ora abbiamo parlato di uscite digitali, il cui valore può essere settato a HIGH o LOW: e se volessimo «una via di mezzo»?</a:t>
            </a:r>
          </a:p>
          <a:p>
            <a:pPr>
              <a:spcBef>
                <a:spcPct val="50000"/>
              </a:spcBef>
              <a:defRPr/>
            </a:pPr>
            <a:r>
              <a:rPr lang="it-IT" sz="2400" dirty="0">
                <a:latin typeface="Arial" panose="020B0604020202020204" pitchFamily="34" charset="0"/>
                <a:cs typeface="Arial" panose="020B0604020202020204" pitchFamily="34" charset="0"/>
              </a:rPr>
              <a:t>Se ci servisse insomma avere una «sfumatura» in grado, insomma, di impostare su di un pin un segnale intermedio. Ad esempio se vogliamo accendere o spegnare un led gradualmente.</a:t>
            </a:r>
          </a:p>
          <a:p>
            <a:pPr>
              <a:spcBef>
                <a:spcPct val="50000"/>
              </a:spcBef>
              <a:defRPr/>
            </a:pPr>
            <a:r>
              <a:rPr lang="it-IT" sz="2400" dirty="0">
                <a:latin typeface="Arial" panose="020B0604020202020204" pitchFamily="34" charset="0"/>
                <a:cs typeface="Arial" panose="020B0604020202020204" pitchFamily="34" charset="0"/>
              </a:rPr>
              <a:t>In questo caso potremmo agire così:</a:t>
            </a:r>
          </a:p>
          <a:p>
            <a:pPr>
              <a:spcBef>
                <a:spcPct val="50000"/>
              </a:spcBef>
              <a:defRPr/>
            </a:pPr>
            <a:endParaRPr lang="it-IT" sz="2400" dirty="0">
              <a:latin typeface="Arial" panose="020B0604020202020204" pitchFamily="34" charset="0"/>
              <a:cs typeface="Arial" panose="020B0604020202020204" pitchFamily="34" charset="0"/>
            </a:endParaRPr>
          </a:p>
          <a:p>
            <a:pPr fontAlgn="base"/>
            <a:r>
              <a:rPr lang="it-IT" b="1" dirty="0" err="1"/>
              <a:t>void</a:t>
            </a:r>
            <a:r>
              <a:rPr lang="it-IT" dirty="0"/>
              <a:t> loop() {  </a:t>
            </a:r>
          </a:p>
          <a:p>
            <a:pPr fontAlgn="base"/>
            <a:r>
              <a:rPr lang="it-IT" dirty="0"/>
              <a:t>  </a:t>
            </a:r>
            <a:r>
              <a:rPr lang="it-IT" dirty="0" err="1"/>
              <a:t>digitalWrite</a:t>
            </a:r>
            <a:r>
              <a:rPr lang="it-IT" dirty="0"/>
              <a:t>(LED, HIGH);   // accende il nostro LED  </a:t>
            </a:r>
          </a:p>
          <a:p>
            <a:pPr fontAlgn="base"/>
            <a:r>
              <a:rPr lang="it-IT" dirty="0"/>
              <a:t>  delay(10);               // aspetta 10 millisecondi  </a:t>
            </a:r>
          </a:p>
          <a:p>
            <a:pPr fontAlgn="base"/>
            <a:r>
              <a:rPr lang="it-IT" dirty="0"/>
              <a:t>  </a:t>
            </a:r>
            <a:r>
              <a:rPr lang="it-IT" dirty="0" err="1"/>
              <a:t>digitalWrite</a:t>
            </a:r>
            <a:r>
              <a:rPr lang="it-IT" dirty="0"/>
              <a:t>(LED, LOW);    // spegne il nostro LED  </a:t>
            </a:r>
          </a:p>
          <a:p>
            <a:pPr fontAlgn="base"/>
            <a:r>
              <a:rPr lang="it-IT" dirty="0"/>
              <a:t>  delay(10);               // aspetta 10 millisecondi  </a:t>
            </a:r>
          </a:p>
          <a:p>
            <a:pPr fontAlgn="base"/>
            <a:r>
              <a:rPr lang="it-IT" dirty="0"/>
              <a:t>}  </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Cos’è PWM? I pin col trattino….</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2" name="CasellaDiTesto 1"/>
          <p:cNvSpPr txBox="1"/>
          <p:nvPr/>
        </p:nvSpPr>
        <p:spPr>
          <a:xfrm>
            <a:off x="7467600" y="4582160"/>
            <a:ext cx="2363980" cy="769441"/>
          </a:xfrm>
          <a:prstGeom prst="rect">
            <a:avLst/>
          </a:prstGeom>
          <a:noFill/>
        </p:spPr>
        <p:txBody>
          <a:bodyPr wrap="none" rtlCol="0">
            <a:spAutoFit/>
          </a:bodyPr>
          <a:lstStyle/>
          <a:p>
            <a:r>
              <a:rPr lang="it-IT" sz="4400" dirty="0"/>
              <a:t>Provate…</a:t>
            </a:r>
          </a:p>
        </p:txBody>
      </p:sp>
    </p:spTree>
    <p:extLst>
      <p:ext uri="{BB962C8B-B14F-4D97-AF65-F5344CB8AC3E}">
        <p14:creationId xmlns:p14="http://schemas.microsoft.com/office/powerpoint/2010/main" val="1427631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75973" y="883923"/>
            <a:ext cx="1101178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Un secondo modo, più appropriato, per ottenere questo risultato si chiama PWM: </a:t>
            </a:r>
            <a:r>
              <a:rPr lang="it-IT" sz="2400" dirty="0" err="1">
                <a:latin typeface="Arial" panose="020B0604020202020204" pitchFamily="34" charset="0"/>
                <a:cs typeface="Arial" panose="020B0604020202020204" pitchFamily="34" charset="0"/>
              </a:rPr>
              <a:t>Pulse</a:t>
            </a:r>
            <a:r>
              <a:rPr lang="it-IT" sz="2400" dirty="0">
                <a:latin typeface="Arial" panose="020B0604020202020204" pitchFamily="34" charset="0"/>
                <a:cs typeface="Arial" panose="020B0604020202020204" pitchFamily="34" charset="0"/>
              </a:rPr>
              <a:t> </a:t>
            </a:r>
            <a:r>
              <a:rPr lang="it-IT" sz="2400" dirty="0" err="1">
                <a:latin typeface="Arial" panose="020B0604020202020204" pitchFamily="34" charset="0"/>
                <a:cs typeface="Arial" panose="020B0604020202020204" pitchFamily="34" charset="0"/>
              </a:rPr>
              <a:t>Width</a:t>
            </a:r>
            <a:r>
              <a:rPr lang="it-IT" sz="2400" dirty="0">
                <a:latin typeface="Arial" panose="020B0604020202020204" pitchFamily="34" charset="0"/>
                <a:cs typeface="Arial" panose="020B0604020202020204" pitchFamily="34" charset="0"/>
              </a:rPr>
              <a:t> </a:t>
            </a:r>
            <a:r>
              <a:rPr lang="it-IT" sz="2400" dirty="0" err="1">
                <a:latin typeface="Arial" panose="020B0604020202020204" pitchFamily="34" charset="0"/>
                <a:cs typeface="Arial" panose="020B0604020202020204" pitchFamily="34" charset="0"/>
              </a:rPr>
              <a:t>Modulation</a:t>
            </a:r>
            <a:r>
              <a:rPr lang="it-IT" sz="2400" dirty="0">
                <a:latin typeface="Arial" panose="020B0604020202020204" pitchFamily="34" charset="0"/>
                <a:cs typeface="Arial" panose="020B0604020202020204" pitchFamily="34" charset="0"/>
              </a:rPr>
              <a:t>, e prevede di usare alcuni pin (quelli col trattino) in modalità analogica, ossia con l’istruzione </a:t>
            </a:r>
            <a:r>
              <a:rPr lang="it-IT" sz="2400" dirty="0" err="1">
                <a:latin typeface="Arial" panose="020B0604020202020204" pitchFamily="34" charset="0"/>
                <a:cs typeface="Arial" panose="020B0604020202020204" pitchFamily="34" charset="0"/>
              </a:rPr>
              <a:t>analogWrite</a:t>
            </a:r>
            <a:r>
              <a:rPr lang="it-IT" sz="2400" dirty="0">
                <a:latin typeface="Arial" panose="020B0604020202020204" pitchFamily="34" charset="0"/>
                <a:cs typeface="Arial" panose="020B0604020202020204" pitchFamily="34" charset="0"/>
              </a:rPr>
              <a:t>. </a:t>
            </a:r>
          </a:p>
          <a:p>
            <a:pPr>
              <a:spcBef>
                <a:spcPct val="50000"/>
              </a:spcBef>
              <a:defRPr/>
            </a:pPr>
            <a:r>
              <a:rPr lang="it-IT" sz="2400" dirty="0">
                <a:latin typeface="Arial" panose="020B0604020202020204" pitchFamily="34" charset="0"/>
                <a:cs typeface="Arial" panose="020B0604020202020204" pitchFamily="34" charset="0"/>
              </a:rPr>
              <a:t>Cos’è il duty </a:t>
            </a:r>
            <a:r>
              <a:rPr lang="it-IT" sz="2400" dirty="0" err="1">
                <a:latin typeface="Arial" panose="020B0604020202020204" pitchFamily="34" charset="0"/>
                <a:cs typeface="Arial" panose="020B0604020202020204" pitchFamily="34" charset="0"/>
              </a:rPr>
              <a:t>cycle</a:t>
            </a:r>
            <a:r>
              <a:rPr lang="it-IT" sz="2400" dirty="0">
                <a:latin typeface="Arial" panose="020B0604020202020204" pitchFamily="34" charset="0"/>
                <a:cs typeface="Arial" panose="020B0604020202020204" pitchFamily="34" charset="0"/>
              </a:rPr>
              <a:t>?</a:t>
            </a:r>
          </a:p>
          <a:p>
            <a:pPr>
              <a:spcBef>
                <a:spcPct val="50000"/>
              </a:spcBef>
              <a:defRPr/>
            </a:pPr>
            <a:endParaRPr lang="it-IT" sz="2400" dirty="0">
              <a:latin typeface="Arial" panose="020B0604020202020204" pitchFamily="34" charset="0"/>
              <a:cs typeface="Arial" panose="020B0604020202020204" pitchFamily="34" charset="0"/>
            </a:endParaRPr>
          </a:p>
          <a:p>
            <a:pPr>
              <a:spcBef>
                <a:spcPct val="50000"/>
              </a:spcBef>
              <a:defRPr/>
            </a:pPr>
            <a:endParaRPr lang="it-IT" sz="24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Cos’è PWM? I pin col trattino….</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2366962"/>
            <a:ext cx="3810000" cy="4171950"/>
          </a:xfrm>
          <a:prstGeom prst="rect">
            <a:avLst/>
          </a:prstGeom>
        </p:spPr>
      </p:pic>
      <p:sp>
        <p:nvSpPr>
          <p:cNvPr id="5" name="Fumetto: rettangolo con angoli arrotondati 4"/>
          <p:cNvSpPr/>
          <p:nvPr/>
        </p:nvSpPr>
        <p:spPr>
          <a:xfrm>
            <a:off x="2631440" y="3373120"/>
            <a:ext cx="4094480" cy="883920"/>
          </a:xfrm>
          <a:prstGeom prst="wedgeRoundRectCallout">
            <a:avLst>
              <a:gd name="adj1" fmla="val 63103"/>
              <a:gd name="adj2" fmla="val 119025"/>
              <a:gd name="adj3" fmla="val 16667"/>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PS: la frequenza di Arduino è di circa 500Hz, perciò il periodo…</a:t>
            </a:r>
          </a:p>
        </p:txBody>
      </p:sp>
    </p:spTree>
    <p:extLst>
      <p:ext uri="{BB962C8B-B14F-4D97-AF65-F5344CB8AC3E}">
        <p14:creationId xmlns:p14="http://schemas.microsoft.com/office/powerpoint/2010/main" val="964966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Partendo dal circuito base con un solo LED, accendere il led (da spento, ovvio)  in 10 step del 10% circa ciascuno, in 10 secondi. Raggiunta la massima luminosità, lampeggiare tre volte per 0,5 sec e ripetere dall’inizio.</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N9 – </a:t>
            </a:r>
            <a:r>
              <a:rPr lang="it-IT" sz="3900" dirty="0" err="1">
                <a:latin typeface="Arial" panose="020B0604020202020204" pitchFamily="34" charset="0"/>
                <a:cs typeface="Arial" panose="020B0604020202020204" pitchFamily="34" charset="0"/>
              </a:rPr>
              <a:t>Fade</a:t>
            </a:r>
            <a:endParaRPr lang="it-IT" sz="3900" dirty="0">
              <a:latin typeface="Arial" panose="020B0604020202020204" pitchFamily="34" charset="0"/>
              <a:cs typeface="Arial" panose="020B0604020202020204" pitchFamily="34" charset="0"/>
            </a:endParaRPr>
          </a:p>
        </p:txBody>
      </p:sp>
      <p:pic>
        <p:nvPicPr>
          <p:cNvPr id="2" name="Immagine 1"/>
          <p:cNvPicPr>
            <a:picLocks noChangeAspect="1"/>
          </p:cNvPicPr>
          <p:nvPr/>
        </p:nvPicPr>
        <p:blipFill>
          <a:blip r:embed="rId3" cstate="print"/>
          <a:stretch>
            <a:fillRect/>
          </a:stretch>
        </p:blipFill>
        <p:spPr>
          <a:xfrm>
            <a:off x="4469624" y="3098800"/>
            <a:ext cx="7367551"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81162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olo 4"/>
          <p:cNvSpPr>
            <a:spLocks noGrp="1"/>
          </p:cNvSpPr>
          <p:nvPr>
            <p:ph type="title"/>
          </p:nvPr>
        </p:nvSpPr>
        <p:spPr/>
        <p:txBody>
          <a:bodyPr>
            <a:normAutofit/>
          </a:bodyPr>
          <a:lstStyle/>
          <a:p>
            <a:pPr eaLnBrk="1" hangingPunct="1"/>
            <a:r>
              <a:rPr lang="it-IT" altLang="it-IT" sz="3900" dirty="0">
                <a:latin typeface="Arial" panose="020B0604020202020204" pitchFamily="34" charset="0"/>
                <a:cs typeface="Arial" panose="020B0604020202020204" pitchFamily="34" charset="0"/>
              </a:rPr>
              <a:t>Per chi non si accontenta…</a:t>
            </a:r>
          </a:p>
        </p:txBody>
      </p:sp>
      <p:sp>
        <p:nvSpPr>
          <p:cNvPr id="2051" name="Segnaposto testo 5"/>
          <p:cNvSpPr>
            <a:spLocks noGrp="1"/>
          </p:cNvSpPr>
          <p:nvPr>
            <p:ph type="body" idx="1"/>
          </p:nvPr>
        </p:nvSpPr>
        <p:spPr/>
        <p:txBody>
          <a:bodyPr>
            <a:normAutofit/>
          </a:bodyPr>
          <a:lstStyle/>
          <a:p>
            <a:pPr eaLnBrk="1" hangingPunct="1"/>
            <a:r>
              <a:rPr lang="it-IT" altLang="it-IT" sz="3200" dirty="0">
                <a:latin typeface="Arial" panose="020B0604020202020204" pitchFamily="34" charset="0"/>
                <a:cs typeface="Arial" panose="020B0604020202020204" pitchFamily="34" charset="0"/>
              </a:rPr>
              <a:t>Arduino uno</a:t>
            </a:r>
          </a:p>
        </p:txBody>
      </p:sp>
      <p:sp>
        <p:nvSpPr>
          <p:cNvPr id="2052" name="Segnaposto testo 7"/>
          <p:cNvSpPr>
            <a:spLocks noGrp="1"/>
          </p:cNvSpPr>
          <p:nvPr>
            <p:ph type="body" sz="quarter" idx="3"/>
          </p:nvPr>
        </p:nvSpPr>
        <p:spPr/>
        <p:txBody>
          <a:bodyPr>
            <a:normAutofit/>
          </a:bodyPr>
          <a:lstStyle/>
          <a:p>
            <a:pPr eaLnBrk="1" hangingPunct="1"/>
            <a:r>
              <a:rPr lang="it-IT" altLang="it-IT" sz="3200" dirty="0">
                <a:latin typeface="Arial" panose="020B0604020202020204" pitchFamily="34" charset="0"/>
                <a:cs typeface="Arial" panose="020B0604020202020204" pitchFamily="34" charset="0"/>
              </a:rPr>
              <a:t>Arduino Mega</a:t>
            </a:r>
          </a:p>
        </p:txBody>
      </p:sp>
      <p:pic>
        <p:nvPicPr>
          <p:cNvPr id="2053" name="Segnaposto contenuto 5" descr="C:\Users\MimmoPann\Desktop\ArduinoUno_R3_Front_450px.jpg"/>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29478" y="2696369"/>
            <a:ext cx="3251200" cy="1970087"/>
          </a:xfrm>
        </p:spPr>
      </p:pic>
      <p:pic>
        <p:nvPicPr>
          <p:cNvPr id="2054" name="Segnaposto contenuto 10" descr="C:\Users\MimmoPann\Desktop\ArduinoMega2560_R3_Front.jpg"/>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a:xfrm>
            <a:off x="5519738" y="2565401"/>
            <a:ext cx="4691062" cy="2232025"/>
          </a:xfrm>
        </p:spPr>
      </p:pic>
      <p:sp>
        <p:nvSpPr>
          <p:cNvPr id="2" name="Freccia a destra 1"/>
          <p:cNvSpPr/>
          <p:nvPr/>
        </p:nvSpPr>
        <p:spPr>
          <a:xfrm>
            <a:off x="4104861" y="3389243"/>
            <a:ext cx="1172817" cy="5168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
        <p:nvSpPr>
          <p:cNvPr id="4" name="CasellaDiTesto 3"/>
          <p:cNvSpPr txBox="1"/>
          <p:nvPr/>
        </p:nvSpPr>
        <p:spPr>
          <a:xfrm>
            <a:off x="5633545" y="5218797"/>
            <a:ext cx="4204138" cy="646331"/>
          </a:xfrm>
          <a:prstGeom prst="rect">
            <a:avLst/>
          </a:prstGeom>
          <a:noFill/>
          <a:ln>
            <a:solidFill>
              <a:schemeClr val="accent1"/>
            </a:solidFill>
          </a:ln>
        </p:spPr>
        <p:txBody>
          <a:bodyPr wrap="square" rtlCol="0">
            <a:spAutoFit/>
          </a:bodyPr>
          <a:lstStyle/>
          <a:p>
            <a:pPr algn="ctr"/>
            <a:r>
              <a:rPr lang="it-IT" dirty="0"/>
              <a:t>256KB di memoria</a:t>
            </a:r>
          </a:p>
          <a:p>
            <a:pPr algn="ctr"/>
            <a:r>
              <a:rPr lang="it-IT" dirty="0"/>
              <a:t>54 pin digitali</a:t>
            </a:r>
          </a:p>
        </p:txBody>
      </p:sp>
      <p:sp>
        <p:nvSpPr>
          <p:cNvPr id="10" name="CasellaDiTesto 9"/>
          <p:cNvSpPr txBox="1"/>
          <p:nvPr/>
        </p:nvSpPr>
        <p:spPr>
          <a:xfrm>
            <a:off x="314168" y="5227458"/>
            <a:ext cx="4204138" cy="646331"/>
          </a:xfrm>
          <a:prstGeom prst="rect">
            <a:avLst/>
          </a:prstGeom>
          <a:noFill/>
          <a:ln>
            <a:solidFill>
              <a:schemeClr val="accent1"/>
            </a:solidFill>
          </a:ln>
        </p:spPr>
        <p:txBody>
          <a:bodyPr wrap="square" rtlCol="0">
            <a:spAutoFit/>
          </a:bodyPr>
          <a:lstStyle/>
          <a:p>
            <a:pPr algn="ctr"/>
            <a:r>
              <a:rPr lang="it-IT" dirty="0"/>
              <a:t>32KB di memoria</a:t>
            </a:r>
          </a:p>
          <a:p>
            <a:pPr algn="ctr"/>
            <a:r>
              <a:rPr lang="it-IT" dirty="0"/>
              <a:t>14 pin digitali</a:t>
            </a:r>
          </a:p>
        </p:txBody>
      </p:sp>
    </p:spTree>
    <p:extLst>
      <p:ext uri="{BB962C8B-B14F-4D97-AF65-F5344CB8AC3E}">
        <p14:creationId xmlns:p14="http://schemas.microsoft.com/office/powerpoint/2010/main" val="39844106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64213" y="1178561"/>
            <a:ext cx="108593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it-IT" sz="2400" dirty="0">
                <a:latin typeface="Arial" panose="020B0604020202020204" pitchFamily="34" charset="0"/>
                <a:cs typeface="Arial" panose="020B0604020202020204" pitchFamily="34" charset="0"/>
              </a:rPr>
              <a:t>XXX.</a:t>
            </a:r>
          </a:p>
        </p:txBody>
      </p:sp>
      <p:sp>
        <p:nvSpPr>
          <p:cNvPr id="8" name="Rectangle 1"/>
          <p:cNvSpPr txBox="1">
            <a:spLocks noChangeArrowheads="1"/>
          </p:cNvSpPr>
          <p:nvPr/>
        </p:nvSpPr>
        <p:spPr>
          <a:xfrm>
            <a:off x="367413" y="219870"/>
            <a:ext cx="11408027" cy="664052"/>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Esercizio N10 – XXX</a:t>
            </a:r>
          </a:p>
        </p:txBody>
      </p:sp>
      <p:pic>
        <p:nvPicPr>
          <p:cNvPr id="2" name="Immagine 1"/>
          <p:cNvPicPr>
            <a:picLocks noChangeAspect="1"/>
          </p:cNvPicPr>
          <p:nvPr/>
        </p:nvPicPr>
        <p:blipFill>
          <a:blip r:embed="rId3" cstate="print"/>
          <a:stretch>
            <a:fillRect/>
          </a:stretch>
        </p:blipFill>
        <p:spPr>
          <a:xfrm>
            <a:off x="4469624" y="3098800"/>
            <a:ext cx="7367551" cy="2926080"/>
          </a:xfrm>
          <a:prstGeom prst="rect">
            <a:avLst/>
          </a:prstGeom>
        </p:spPr>
      </p:pic>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3229234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7413" y="883921"/>
            <a:ext cx="108593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endParaRPr lang="it-IT" sz="2000" b="1" dirty="0">
              <a:solidFill>
                <a:srgbClr val="000066"/>
              </a:solidFill>
              <a:effectLst>
                <a:outerShdw blurRad="38100" dist="38100" dir="2700000" algn="tl">
                  <a:srgbClr val="C0C0C0"/>
                </a:outerShdw>
              </a:effectLst>
              <a:latin typeface="Arial" panose="020B0604020202020204" pitchFamily="34" charset="0"/>
              <a:cs typeface="Arial" panose="020B0604020202020204" pitchFamily="34" charset="0"/>
            </a:endParaRPr>
          </a:p>
          <a:p>
            <a:pPr>
              <a:spcBef>
                <a:spcPct val="50000"/>
              </a:spcBef>
              <a:defRPr/>
            </a:pPr>
            <a:r>
              <a:rPr lang="it-IT" sz="2000" dirty="0" err="1">
                <a:latin typeface="Arial" panose="020B0604020202020204" pitchFamily="34" charset="0"/>
                <a:cs typeface="Arial" panose="020B0604020202020204" pitchFamily="34" charset="0"/>
              </a:rPr>
              <a:t>Ilkkkk</a:t>
            </a:r>
            <a:endParaRPr lang="it-IT" sz="2000" dirty="0">
              <a:latin typeface="Arial" panose="020B0604020202020204" pitchFamily="34" charset="0"/>
              <a:cs typeface="Arial" panose="020B0604020202020204" pitchFamily="34" charset="0"/>
            </a:endParaRPr>
          </a:p>
        </p:txBody>
      </p:sp>
      <p:sp>
        <p:nvSpPr>
          <p:cNvPr id="8" name="Rectangle 1"/>
          <p:cNvSpPr txBox="1">
            <a:spLocks noChangeArrowheads="1"/>
          </p:cNvSpPr>
          <p:nvPr/>
        </p:nvSpPr>
        <p:spPr>
          <a:xfrm>
            <a:off x="367413" y="219869"/>
            <a:ext cx="6649613" cy="764105"/>
          </a:xfrm>
          <a:prstGeom prst="rect">
            <a:avLst/>
          </a:prstGeom>
        </p:spPr>
        <p:txBody>
          <a:bodyPr vert="horz" lIns="91440" tIns="10059"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defRPr/>
            </a:pPr>
            <a:r>
              <a:rPr lang="it-IT" sz="3900" dirty="0">
                <a:latin typeface="Arial" panose="020B0604020202020204" pitchFamily="34" charset="0"/>
                <a:cs typeface="Arial" panose="020B0604020202020204" pitchFamily="34" charset="0"/>
              </a:rPr>
              <a:t>XX</a:t>
            </a:r>
          </a:p>
        </p:txBody>
      </p:sp>
      <p:sp>
        <p:nvSpPr>
          <p:cNvPr id="3" name="Segnaposto piè di pagina 2"/>
          <p:cNvSpPr>
            <a:spLocks noGrp="1"/>
          </p:cNvSpPr>
          <p:nvPr>
            <p:ph type="ftr" sz="quarter" idx="11"/>
          </p:nvPr>
        </p:nvSpPr>
        <p:spPr/>
        <p:txBody>
          <a:bodyPr/>
          <a:lstStyle/>
          <a:p>
            <a:r>
              <a:rPr lang="pt-BR"/>
              <a:t>A.S. 16-17 Classe 4G - M. L. Silva</a:t>
            </a:r>
            <a:endParaRPr lang="it-IT"/>
          </a:p>
        </p:txBody>
      </p:sp>
    </p:spTree>
    <p:extLst>
      <p:ext uri="{BB962C8B-B14F-4D97-AF65-F5344CB8AC3E}">
        <p14:creationId xmlns:p14="http://schemas.microsoft.com/office/powerpoint/2010/main" val="28012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
          <p:cNvSpPr>
            <a:spLocks noGrp="1" noChangeArrowheads="1"/>
          </p:cNvSpPr>
          <p:nvPr>
            <p:ph type="title"/>
          </p:nvPr>
        </p:nvSpPr>
        <p:spPr>
          <a:xfrm>
            <a:off x="233893" y="62802"/>
            <a:ext cx="10317410" cy="900095"/>
          </a:xfrm>
        </p:spPr>
        <p:txBody>
          <a:bodyPr vert="horz" lIns="91440" tIns="9144"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3629" dirty="0">
                <a:latin typeface="Arial" panose="020B0604020202020204" pitchFamily="34" charset="0"/>
                <a:cs typeface="Arial" panose="020B0604020202020204" pitchFamily="34" charset="0"/>
              </a:rPr>
              <a:t>Arduino Uno - componenti</a:t>
            </a:r>
          </a:p>
        </p:txBody>
      </p:sp>
      <p:sp>
        <p:nvSpPr>
          <p:cNvPr id="11268" name="Rectangle 2"/>
          <p:cNvSpPr>
            <a:spLocks noGrp="1" noChangeArrowheads="1"/>
          </p:cNvSpPr>
          <p:nvPr>
            <p:ph type="subTitle" idx="4294967295"/>
          </p:nvPr>
        </p:nvSpPr>
        <p:spPr>
          <a:xfrm>
            <a:off x="7903029" y="293915"/>
            <a:ext cx="4288970" cy="6401350"/>
          </a:xfrm>
        </p:spPr>
        <p:txBody>
          <a:bodyPr vert="horz" lIns="91440" tIns="0" rIns="91440" bIns="45720" rtlCol="0" anchor="ctr">
            <a:normAutofit fontScale="92500" lnSpcReduction="10000"/>
          </a:bodyPr>
          <a:lstStyle/>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porta USB</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ingresso di alimentazione</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quarzo da 16 MHz</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pulsante di Reset</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ICSP (In Circuit Serial Programming) </a:t>
            </a:r>
            <a:r>
              <a:rPr lang="it-IT" altLang="it-IT" sz="2177" dirty="0" err="1">
                <a:latin typeface="Arial" panose="020B0604020202020204" pitchFamily="34" charset="0"/>
                <a:cs typeface="Arial" panose="020B0604020202020204" pitchFamily="34" charset="0"/>
              </a:rPr>
              <a:t>header</a:t>
            </a:r>
            <a:endParaRPr lang="it-IT" altLang="it-IT" sz="2177" dirty="0">
              <a:latin typeface="Arial" panose="020B0604020202020204" pitchFamily="34" charset="0"/>
              <a:cs typeface="Arial" panose="020B0604020202020204" pitchFamily="34" charset="0"/>
            </a:endParaRP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ATmega328 </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pin digitali/PWM(in/out)</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LED collegato al pin 13</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LED che segnalano I/O sulla porta USB  </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pin analogici (input)</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pin di alimentazione</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pin che fornisce una tensione di riferimento per gli input analogici </a:t>
            </a:r>
          </a:p>
          <a:p>
            <a:pPr marL="195864" indent="-195864">
              <a:lnSpc>
                <a:spcPct val="102000"/>
              </a:lnSpc>
              <a:spcAft>
                <a:spcPct val="0"/>
              </a:spcAft>
              <a:buFont typeface="Times New Roman" panose="02020603050405020304" pitchFamily="18" charset="0"/>
              <a:buAutoNum type="arabicPeriod"/>
              <a:tabLst>
                <a:tab pos="195864" algn="l"/>
                <a:tab pos="656722" algn="l"/>
                <a:tab pos="1313444" algn="l"/>
                <a:tab pos="1970166" algn="l"/>
                <a:tab pos="2626888" algn="l"/>
                <a:tab pos="3283610" algn="l"/>
                <a:tab pos="3940332" algn="l"/>
              </a:tabLst>
            </a:pPr>
            <a:r>
              <a:rPr lang="it-IT" altLang="it-IT" sz="2177" dirty="0">
                <a:latin typeface="Arial" panose="020B0604020202020204" pitchFamily="34" charset="0"/>
                <a:cs typeface="Arial" panose="020B0604020202020204" pitchFamily="34" charset="0"/>
              </a:rPr>
              <a:t> pin di Reset </a:t>
            </a:r>
          </a:p>
        </p:txBody>
      </p:sp>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893" y="785795"/>
            <a:ext cx="7621104" cy="4847562"/>
          </a:xfrm>
          <a:prstGeom prst="rect">
            <a:avLst/>
          </a:prstGeom>
          <a:effectLst>
            <a:softEdge rad="114300"/>
          </a:effectLst>
        </p:spPr>
      </p:pic>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719826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p:cNvSpPr>
            <a:spLocks noGrp="1" noChangeArrowheads="1"/>
          </p:cNvSpPr>
          <p:nvPr>
            <p:ph type="title"/>
          </p:nvPr>
        </p:nvSpPr>
        <p:spPr>
          <a:xfrm>
            <a:off x="1686258" y="0"/>
            <a:ext cx="10223244" cy="825190"/>
          </a:xfrm>
        </p:spPr>
        <p:txBody>
          <a:bodyPr vert="horz" lIns="91440" tIns="10059" rIns="91440" bIns="45720" rtlCol="0" anchor="ctr">
            <a:normAutofit/>
          </a:bodyPr>
          <a:lstStyle/>
          <a:p>
            <a:pPr>
              <a:lnSpc>
                <a:spcPct val="98000"/>
              </a:lnSpc>
              <a:tabLst>
                <a:tab pos="656722" algn="l"/>
                <a:tab pos="1313444" algn="l"/>
                <a:tab pos="1970166" algn="l"/>
                <a:tab pos="2626888" algn="l"/>
                <a:tab pos="3283610" algn="l"/>
                <a:tab pos="3940332" algn="l"/>
                <a:tab pos="4597055" algn="l"/>
                <a:tab pos="5253777" algn="l"/>
                <a:tab pos="5910499" algn="l"/>
                <a:tab pos="6567221" algn="l"/>
                <a:tab pos="7223943" algn="l"/>
                <a:tab pos="7880665" algn="l"/>
                <a:tab pos="8537387" algn="l"/>
              </a:tabLst>
            </a:pPr>
            <a:r>
              <a:rPr lang="it-IT" altLang="it-IT" sz="3900" dirty="0">
                <a:latin typeface="Arial" panose="020B0604020202020204" pitchFamily="34" charset="0"/>
                <a:cs typeface="Arial" panose="020B0604020202020204" pitchFamily="34" charset="0"/>
              </a:rPr>
              <a:t>Arduino Uno - caratteristiche principali</a:t>
            </a:r>
          </a:p>
        </p:txBody>
      </p:sp>
      <p:sp>
        <p:nvSpPr>
          <p:cNvPr id="10244" name="Rectangle 2"/>
          <p:cNvSpPr>
            <a:spLocks noGrp="1" noChangeArrowheads="1"/>
          </p:cNvSpPr>
          <p:nvPr>
            <p:ph type="subTitle" idx="4294967295"/>
          </p:nvPr>
        </p:nvSpPr>
        <p:spPr>
          <a:xfrm>
            <a:off x="3154232" y="825190"/>
            <a:ext cx="8507681" cy="5906077"/>
          </a:xfrm>
        </p:spPr>
        <p:txBody>
          <a:bodyPr vert="horz" lIns="91440" tIns="0" rIns="91440" bIns="45720" rtlCol="0" anchor="ctr">
            <a:normAutofit/>
          </a:bodyPr>
          <a:lstStyle/>
          <a:p>
            <a:pPr marL="458640" indent="-457200">
              <a:lnSpc>
                <a:spcPct val="102000"/>
              </a:lnSpc>
              <a:spcAft>
                <a:spcPct val="0"/>
              </a:spcAft>
              <a:tabLst>
                <a:tab pos="656722" algn="l"/>
                <a:tab pos="1313444" algn="l"/>
                <a:tab pos="1970166" algn="l"/>
                <a:tab pos="2626888" algn="l"/>
                <a:tab pos="3283610" algn="l"/>
                <a:tab pos="3940332" algn="l"/>
              </a:tabLst>
            </a:pPr>
            <a:r>
              <a:rPr lang="it-IT" sz="3000" dirty="0">
                <a:latin typeface="Arial" panose="020B0604020202020204" pitchFamily="34" charset="0"/>
                <a:cs typeface="Arial" panose="020B0604020202020204" pitchFamily="34" charset="0"/>
              </a:rPr>
              <a:t>Microcontrollore: </a:t>
            </a:r>
            <a:r>
              <a:rPr lang="it-IT" sz="3000" dirty="0" err="1">
                <a:latin typeface="Arial" panose="020B0604020202020204" pitchFamily="34" charset="0"/>
                <a:cs typeface="Arial" panose="020B0604020202020204" pitchFamily="34" charset="0"/>
              </a:rPr>
              <a:t>Atmel</a:t>
            </a:r>
            <a:r>
              <a:rPr lang="it-IT" sz="3000" dirty="0">
                <a:latin typeface="Arial" panose="020B0604020202020204" pitchFamily="34" charset="0"/>
                <a:cs typeface="Arial" panose="020B0604020202020204" pitchFamily="34" charset="0"/>
              </a:rPr>
              <a:t> ATmega328</a:t>
            </a:r>
            <a:endParaRPr lang="it-IT" altLang="it-IT" sz="3000" b="1" i="1" dirty="0">
              <a:latin typeface="Arial" panose="020B0604020202020204" pitchFamily="34" charset="0"/>
              <a:cs typeface="Arial" panose="020B0604020202020204" pitchFamily="34" charset="0"/>
            </a:endParaRPr>
          </a:p>
          <a:p>
            <a:pPr marL="391729" indent="-390289">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Lst>
            </a:pPr>
            <a:r>
              <a:rPr lang="it-IT" altLang="it-IT" sz="3000" dirty="0">
                <a:latin typeface="Arial" panose="020B0604020202020204" pitchFamily="34" charset="0"/>
                <a:cs typeface="Arial" panose="020B0604020202020204" pitchFamily="34" charset="0"/>
              </a:rPr>
              <a:t>14 pin digitali di I/O </a:t>
            </a:r>
            <a:r>
              <a:rPr lang="it-IT" sz="2000" dirty="0"/>
              <a:t>(6 in uscita segnali PWM)</a:t>
            </a:r>
            <a:endParaRPr lang="it-IT" altLang="it-IT" sz="3000" dirty="0">
              <a:latin typeface="Arial" panose="020B0604020202020204" pitchFamily="34" charset="0"/>
              <a:cs typeface="Arial" panose="020B0604020202020204" pitchFamily="34" charset="0"/>
            </a:endParaRPr>
          </a:p>
          <a:p>
            <a:pPr marL="391729" indent="-390289">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Lst>
            </a:pPr>
            <a:r>
              <a:rPr lang="it-IT" altLang="it-IT" sz="3000" dirty="0">
                <a:latin typeface="Arial" panose="020B0604020202020204" pitchFamily="34" charset="0"/>
                <a:cs typeface="Arial" panose="020B0604020202020204" pitchFamily="34" charset="0"/>
              </a:rPr>
              <a:t>6 pin input analogici</a:t>
            </a:r>
          </a:p>
          <a:p>
            <a:pPr marL="391729" indent="-390289">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Lst>
            </a:pPr>
            <a:r>
              <a:rPr lang="it-IT" altLang="it-IT" sz="3000" dirty="0">
                <a:latin typeface="Arial" panose="020B0604020202020204" pitchFamily="34" charset="0"/>
                <a:cs typeface="Arial" panose="020B0604020202020204" pitchFamily="34" charset="0"/>
              </a:rPr>
              <a:t>connessione USB</a:t>
            </a:r>
          </a:p>
          <a:p>
            <a:pPr marL="391729" indent="-390289">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Lst>
            </a:pPr>
            <a:r>
              <a:rPr lang="it-IT" altLang="it-IT" sz="3000" dirty="0">
                <a:latin typeface="Arial" panose="020B0604020202020204" pitchFamily="34" charset="0"/>
                <a:cs typeface="Arial" panose="020B0604020202020204" pitchFamily="34" charset="0"/>
              </a:rPr>
              <a:t>ingresso di alimentazione </a:t>
            </a:r>
            <a:r>
              <a:rPr lang="it-IT" dirty="0"/>
              <a:t>(consigliata) 7-12V</a:t>
            </a:r>
            <a:endParaRPr lang="it-IT" altLang="it-IT" sz="3000" dirty="0">
              <a:latin typeface="Arial" panose="020B0604020202020204" pitchFamily="34" charset="0"/>
              <a:cs typeface="Arial" panose="020B0604020202020204" pitchFamily="34" charset="0"/>
            </a:endParaRPr>
          </a:p>
          <a:p>
            <a:pPr marL="391729" indent="-390289">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Lst>
            </a:pPr>
            <a:r>
              <a:rPr lang="it-IT" altLang="it-IT" sz="3000" dirty="0">
                <a:latin typeface="Arial" panose="020B0604020202020204" pitchFamily="34" charset="0"/>
                <a:cs typeface="Arial" panose="020B0604020202020204" pitchFamily="34" charset="0"/>
              </a:rPr>
              <a:t>32 KB di memoria Flash </a:t>
            </a:r>
            <a:r>
              <a:rPr lang="it-IT" sz="3000" dirty="0">
                <a:latin typeface="Arial" panose="020B0604020202020204" pitchFamily="34" charset="0"/>
                <a:cs typeface="Arial" panose="020B0604020202020204" pitchFamily="34" charset="0"/>
              </a:rPr>
              <a:t>SRAM: 2KB</a:t>
            </a:r>
          </a:p>
          <a:p>
            <a:r>
              <a:rPr lang="it-IT" sz="3000" dirty="0">
                <a:latin typeface="Arial" panose="020B0604020202020204" pitchFamily="34" charset="0"/>
                <a:cs typeface="Arial" panose="020B0604020202020204" pitchFamily="34" charset="0"/>
              </a:rPr>
              <a:t> EEPROM: 1KB</a:t>
            </a:r>
            <a:endParaRPr lang="it-IT" altLang="it-IT" sz="3000" dirty="0">
              <a:latin typeface="Arial" panose="020B0604020202020204" pitchFamily="34" charset="0"/>
              <a:cs typeface="Arial" panose="020B0604020202020204" pitchFamily="34" charset="0"/>
            </a:endParaRPr>
          </a:p>
          <a:p>
            <a:pPr marL="391729" indent="-390289">
              <a:lnSpc>
                <a:spcPct val="102000"/>
              </a:lnSpc>
              <a:spcAft>
                <a:spcPct val="0"/>
              </a:spcAft>
              <a:buSzPct val="45000"/>
              <a:buFont typeface="Wingdings" panose="05000000000000000000" pitchFamily="2" charset="2"/>
              <a:buChar char=""/>
              <a:tabLst>
                <a:tab pos="656722" algn="l"/>
                <a:tab pos="1313444" algn="l"/>
                <a:tab pos="1970166" algn="l"/>
                <a:tab pos="2626888" algn="l"/>
                <a:tab pos="3283610" algn="l"/>
                <a:tab pos="3940332" algn="l"/>
              </a:tabLst>
            </a:pPr>
            <a:endParaRPr lang="it-IT" altLang="it-IT" dirty="0">
              <a:latin typeface="Arial" panose="020B0604020202020204" pitchFamily="34" charset="0"/>
              <a:cs typeface="Arial" panose="020B0604020202020204" pitchFamily="34" charset="0"/>
            </a:endParaRPr>
          </a:p>
        </p:txBody>
      </p:sp>
      <p:pic>
        <p:nvPicPr>
          <p:cNvPr id="1024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283" y="1225570"/>
            <a:ext cx="2935949" cy="20290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egnaposto piè di pagina 1"/>
          <p:cNvSpPr>
            <a:spLocks noGrp="1"/>
          </p:cNvSpPr>
          <p:nvPr>
            <p:ph type="ftr" idx="10"/>
          </p:nvPr>
        </p:nvSpPr>
        <p:spPr/>
        <p:txBody>
          <a:bodyPr/>
          <a:lstStyle/>
          <a:p>
            <a:pPr>
              <a:defRPr/>
            </a:pPr>
            <a:r>
              <a:rPr lang="pt-BR" altLang="it-IT"/>
              <a:t>A.S. 16-17 Classe 4G - M. L. Silva</a:t>
            </a:r>
            <a:endParaRPr lang="it-IT" altLang="it-IT"/>
          </a:p>
        </p:txBody>
      </p:sp>
    </p:spTree>
    <p:extLst>
      <p:ext uri="{BB962C8B-B14F-4D97-AF65-F5344CB8AC3E}">
        <p14:creationId xmlns:p14="http://schemas.microsoft.com/office/powerpoint/2010/main" val="8858500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5032</Words>
  <Application>Microsoft Office PowerPoint</Application>
  <PresentationFormat>Widescreen</PresentationFormat>
  <Paragraphs>591</Paragraphs>
  <Slides>71</Slides>
  <Notes>31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71</vt:i4>
      </vt:variant>
    </vt:vector>
  </HeadingPairs>
  <TitlesOfParts>
    <vt:vector size="80" baseType="lpstr">
      <vt:lpstr>Arial Unicode MS</vt:lpstr>
      <vt:lpstr>Microsoft YaHei UI Light</vt:lpstr>
      <vt:lpstr>Arial</vt:lpstr>
      <vt:lpstr>Calibri</vt:lpstr>
      <vt:lpstr>Calibri Light</vt:lpstr>
      <vt:lpstr>StarSymbol</vt:lpstr>
      <vt:lpstr>Times New Roman</vt:lpstr>
      <vt:lpstr>Wingdings</vt:lpstr>
      <vt:lpstr>Tema di Office</vt:lpstr>
      <vt:lpstr>Introduzione ai µ-controllori</vt:lpstr>
      <vt:lpstr>IDE di Arduino</vt:lpstr>
      <vt:lpstr>Cos'è Arduino?</vt:lpstr>
      <vt:lpstr>Applicazioni</vt:lpstr>
      <vt:lpstr>Caratteristiche di Arduino</vt:lpstr>
      <vt:lpstr>Presentazione standard di PowerPoint</vt:lpstr>
      <vt:lpstr>Per chi non si accontenta…</vt:lpstr>
      <vt:lpstr>Arduino Uno - componenti</vt:lpstr>
      <vt:lpstr>Arduino Uno - caratteristiche principali</vt:lpstr>
      <vt:lpstr>Arduino UNO – in sintesi:</vt:lpstr>
      <vt:lpstr>Arduino - note</vt:lpstr>
      <vt:lpstr>SRAM</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Integrated Development Environment</vt:lpstr>
      <vt:lpstr>Presentazione standard di PowerPoint</vt:lpstr>
      <vt:lpstr>Contenuto della cartella  C:\Program Files (x86)\Arduino</vt:lpstr>
      <vt:lpstr>Significato delle librerie principali</vt:lpstr>
      <vt:lpstr>Contenuto della cartella examples </vt:lpstr>
      <vt:lpstr>Per chi ama Visual Studio</vt:lpstr>
      <vt:lpstr>VS 2015 con plugin: tutta da scoprire…</vt:lpstr>
      <vt:lpstr>Blink – Un esempio</vt:lpstr>
      <vt:lpstr> </vt:lpstr>
      <vt:lpstr>Scelta del tipo di Arduino</vt:lpstr>
      <vt:lpstr>Selezione della COM: attenzione!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maria luisa silva</dc:creator>
  <cp:lastModifiedBy>maria luisa silva</cp:lastModifiedBy>
  <cp:revision>102</cp:revision>
  <dcterms:created xsi:type="dcterms:W3CDTF">2016-11-02T13:18:42Z</dcterms:created>
  <dcterms:modified xsi:type="dcterms:W3CDTF">2016-12-11T14:25:20Z</dcterms:modified>
</cp:coreProperties>
</file>